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9144000" cy="5143500" type="screen16x9"/>
  <p:notesSz cx="6858000" cy="9144000"/>
  <p:embeddedFontLst>
    <p:embeddedFont>
      <p:font typeface="Cousine" panose="02070409020205020404" pitchFamily="49" charset="0"/>
      <p:regular r:id="rId31"/>
      <p:bold r:id="rId32"/>
      <p:italic r:id="rId33"/>
      <p:boldItalic r:id="rId34"/>
    </p:embeddedFont>
    <p:embeddedFont>
      <p:font typeface="Lato" panose="020F0502020204030203" pitchFamily="34"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0"/>
  </p:normalViewPr>
  <p:slideViewPr>
    <p:cSldViewPr snapToGrid="0">
      <p:cViewPr varScale="1">
        <p:scale>
          <a:sx n="157" d="100"/>
          <a:sy n="157" d="100"/>
        </p:scale>
        <p:origin x="56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81254251c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81254251c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081254251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081254251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09a17992e6_0_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109a17992e6_0_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109a17992e6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09a17992e6_0_3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09a17992e6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109a17992e6_0_4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09a17992e6_0_5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109a17992e6_0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9a17992e6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09a17992e6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08a8726929_0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08a872692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042c3d8d8d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042c3d8d8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042c3d8d8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042c3d8d8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08a87269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08a87269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09b980a1c2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09b980a1c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09b980a1c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09b980a1c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09b980a1c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09b980a1c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09b980a1c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09b980a1c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9b980a1c2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9b980a1c2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9b980a1c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9b980a1c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81254251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81254251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1081254251c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1081254251c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081e8340d7_2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081e8340d7_2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08a872692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08a872692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081254251c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081254251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81254251c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81254251c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08a872692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08a872692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81254251c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1081254251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081254251c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081254251c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08125425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08125425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2.jp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2.jp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image" Target="../media/image3.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jp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400650"/>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1155CC"/>
                </a:solidFill>
              </a:rPr>
              <a:t>How Olist can be “Data-Driven” </a:t>
            </a:r>
            <a:endParaRPr>
              <a:solidFill>
                <a:srgbClr val="1155CC"/>
              </a:solidFill>
            </a:endParaRPr>
          </a:p>
        </p:txBody>
      </p:sp>
      <p:pic>
        <p:nvPicPr>
          <p:cNvPr id="55" name="Google Shape;55;p13"/>
          <p:cNvPicPr preferRelativeResize="0"/>
          <p:nvPr/>
        </p:nvPicPr>
        <p:blipFill>
          <a:blip r:embed="rId3">
            <a:alphaModFix/>
          </a:blip>
          <a:stretch>
            <a:fillRect/>
          </a:stretch>
        </p:blipFill>
        <p:spPr>
          <a:xfrm>
            <a:off x="0" y="3223255"/>
            <a:ext cx="9144000" cy="19202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437850" y="168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solidFill>
                  <a:srgbClr val="1C4587"/>
                </a:solidFill>
                <a:latin typeface="Times New Roman"/>
                <a:ea typeface="Times New Roman"/>
                <a:cs typeface="Times New Roman"/>
                <a:sym typeface="Times New Roman"/>
              </a:rPr>
              <a:t> Recommended OKRs </a:t>
            </a:r>
            <a:endParaRPr sz="2820" b="1">
              <a:solidFill>
                <a:srgbClr val="1C4587"/>
              </a:solidFill>
              <a:latin typeface="Times New Roman"/>
              <a:ea typeface="Times New Roman"/>
              <a:cs typeface="Times New Roman"/>
              <a:sym typeface="Times New Roman"/>
            </a:endParaRPr>
          </a:p>
        </p:txBody>
      </p:sp>
      <p:sp>
        <p:nvSpPr>
          <p:cNvPr id="141" name="Google Shape;141;p22"/>
          <p:cNvSpPr txBox="1"/>
          <p:nvPr/>
        </p:nvSpPr>
        <p:spPr>
          <a:xfrm>
            <a:off x="542550" y="1022300"/>
            <a:ext cx="8311200" cy="351939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b="1" dirty="0">
                <a:solidFill>
                  <a:srgbClr val="1C4587"/>
                </a:solidFill>
                <a:latin typeface="Times New Roman"/>
                <a:ea typeface="Times New Roman"/>
                <a:cs typeface="Times New Roman"/>
                <a:sym typeface="Times New Roman"/>
              </a:rPr>
              <a:t>Objectives: </a:t>
            </a:r>
          </a:p>
          <a:p>
            <a:pPr marL="285750" lvl="0" indent="-285750" algn="l" rtl="0">
              <a:lnSpc>
                <a:spcPct val="115000"/>
              </a:lnSpc>
              <a:spcBef>
                <a:spcPts val="1200"/>
              </a:spcBef>
              <a:spcAft>
                <a:spcPts val="0"/>
              </a:spcAft>
              <a:buFont typeface="Arial" panose="020B0604020202020204" pitchFamily="34" charset="0"/>
              <a:buChar char="•"/>
            </a:pPr>
            <a:r>
              <a:rPr lang="en" dirty="0">
                <a:solidFill>
                  <a:srgbClr val="1C4587"/>
                </a:solidFill>
                <a:latin typeface="Times New Roman"/>
                <a:ea typeface="Times New Roman"/>
                <a:cs typeface="Times New Roman"/>
                <a:sym typeface="Times New Roman"/>
              </a:rPr>
              <a:t>On-time product delivery</a:t>
            </a:r>
            <a:endParaRPr lang="en-US" dirty="0">
              <a:solidFill>
                <a:srgbClr val="1C4587"/>
              </a:solidFill>
              <a:latin typeface="Times New Roman"/>
              <a:ea typeface="Times New Roman"/>
              <a:cs typeface="Times New Roman"/>
              <a:sym typeface="Times New Roman"/>
            </a:endParaRPr>
          </a:p>
          <a:p>
            <a:pPr marL="285750" lvl="0" indent="-285750" algn="l" rtl="0">
              <a:lnSpc>
                <a:spcPct val="115000"/>
              </a:lnSpc>
              <a:spcBef>
                <a:spcPts val="1200"/>
              </a:spcBef>
              <a:spcAft>
                <a:spcPts val="0"/>
              </a:spcAft>
              <a:buFont typeface="Arial" panose="020B0604020202020204" pitchFamily="34" charset="0"/>
              <a:buChar char="•"/>
            </a:pPr>
            <a:r>
              <a:rPr lang="en-US" dirty="0">
                <a:solidFill>
                  <a:srgbClr val="1C4587"/>
                </a:solidFill>
                <a:latin typeface="Times New Roman"/>
                <a:ea typeface="Times New Roman"/>
                <a:cs typeface="Times New Roman"/>
                <a:sym typeface="Times New Roman"/>
              </a:rPr>
              <a:t>Attract businesses to sell their product in </a:t>
            </a:r>
            <a:r>
              <a:rPr lang="en-US" dirty="0" err="1">
                <a:solidFill>
                  <a:srgbClr val="1C4587"/>
                </a:solidFill>
                <a:latin typeface="Times New Roman"/>
                <a:ea typeface="Times New Roman"/>
                <a:cs typeface="Times New Roman"/>
                <a:sym typeface="Times New Roman"/>
              </a:rPr>
              <a:t>Olist’s</a:t>
            </a:r>
            <a:r>
              <a:rPr lang="en-US" dirty="0">
                <a:solidFill>
                  <a:srgbClr val="1C4587"/>
                </a:solidFill>
                <a:latin typeface="Times New Roman"/>
                <a:ea typeface="Times New Roman"/>
                <a:cs typeface="Times New Roman"/>
                <a:sym typeface="Times New Roman"/>
              </a:rPr>
              <a:t> platform</a:t>
            </a:r>
          </a:p>
          <a:p>
            <a:pPr marL="285750" lvl="0" indent="-285750" algn="l" rtl="0">
              <a:lnSpc>
                <a:spcPct val="115000"/>
              </a:lnSpc>
              <a:spcBef>
                <a:spcPts val="1200"/>
              </a:spcBef>
              <a:spcAft>
                <a:spcPts val="0"/>
              </a:spcAft>
              <a:buFont typeface="Arial" panose="020B0604020202020204" pitchFamily="34" charset="0"/>
              <a:buChar char="•"/>
            </a:pPr>
            <a:r>
              <a:rPr lang="en" dirty="0">
                <a:solidFill>
                  <a:srgbClr val="1C4587"/>
                </a:solidFill>
                <a:latin typeface="Times New Roman"/>
                <a:ea typeface="Times New Roman"/>
                <a:cs typeface="Times New Roman"/>
                <a:sym typeface="Times New Roman"/>
              </a:rPr>
              <a:t>Helping customers to choose the right product</a:t>
            </a:r>
          </a:p>
          <a:p>
            <a:pPr marL="285750" indent="-285750">
              <a:lnSpc>
                <a:spcPct val="115000"/>
              </a:lnSpc>
              <a:spcBef>
                <a:spcPts val="1200"/>
              </a:spcBef>
              <a:buFont typeface="Arial" panose="020B0604020202020204" pitchFamily="34" charset="0"/>
              <a:buChar char="•"/>
            </a:pPr>
            <a:r>
              <a:rPr lang="en-US" dirty="0">
                <a:solidFill>
                  <a:srgbClr val="1C4587"/>
                </a:solidFill>
                <a:latin typeface="Times New Roman"/>
                <a:ea typeface="Times New Roman"/>
                <a:cs typeface="Times New Roman"/>
                <a:sym typeface="Times New Roman"/>
              </a:rPr>
              <a:t>Improving Customer Satisfaction</a:t>
            </a:r>
          </a:p>
          <a:p>
            <a:pPr marL="285750" indent="-285750">
              <a:lnSpc>
                <a:spcPct val="115000"/>
              </a:lnSpc>
              <a:spcBef>
                <a:spcPts val="1200"/>
              </a:spcBef>
              <a:buFont typeface="Arial" panose="020B0604020202020204" pitchFamily="34" charset="0"/>
              <a:buChar char="•"/>
            </a:pPr>
            <a:r>
              <a:rPr lang="en-US" dirty="0">
                <a:solidFill>
                  <a:srgbClr val="1C4587"/>
                </a:solidFill>
                <a:latin typeface="Times New Roman"/>
                <a:ea typeface="Times New Roman"/>
                <a:cs typeface="Times New Roman"/>
                <a:sym typeface="Times New Roman"/>
              </a:rPr>
              <a:t>Ensure installment paid in timely fashion</a:t>
            </a:r>
          </a:p>
          <a:p>
            <a:pPr lvl="0" algn="l" rtl="0">
              <a:lnSpc>
                <a:spcPct val="115000"/>
              </a:lnSpc>
              <a:spcBef>
                <a:spcPts val="1200"/>
              </a:spcBef>
              <a:spcAft>
                <a:spcPts val="0"/>
              </a:spcAft>
            </a:pPr>
            <a:endParaRPr b="1" dirty="0">
              <a:solidFill>
                <a:srgbClr val="1C4587"/>
              </a:solidFill>
              <a:latin typeface="Times New Roman"/>
              <a:ea typeface="Times New Roman"/>
              <a:cs typeface="Times New Roman"/>
              <a:sym typeface="Times New Roman"/>
            </a:endParaRPr>
          </a:p>
          <a:p>
            <a:pPr marL="0" lvl="0" indent="0" algn="l" rtl="0">
              <a:lnSpc>
                <a:spcPct val="115000"/>
              </a:lnSpc>
              <a:spcBef>
                <a:spcPts val="1200"/>
              </a:spcBef>
              <a:spcAft>
                <a:spcPts val="1200"/>
              </a:spcAft>
              <a:buClr>
                <a:schemeClr val="dk1"/>
              </a:buClr>
              <a:buSzPts val="1100"/>
              <a:buFont typeface="Arial"/>
              <a:buNone/>
            </a:pPr>
            <a:endParaRPr b="1" dirty="0">
              <a:solidFill>
                <a:srgbClr val="1C4587"/>
              </a:solidFill>
              <a:latin typeface="Times New Roman"/>
              <a:ea typeface="Times New Roman"/>
              <a:cs typeface="Times New Roman"/>
              <a:sym typeface="Times New Roman"/>
            </a:endParaRPr>
          </a:p>
        </p:txBody>
      </p:sp>
      <p:pic>
        <p:nvPicPr>
          <p:cNvPr id="142" name="Google Shape;142;p22"/>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143" name="Google Shape;143;p22"/>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4"/>
          <p:cNvSpPr txBox="1">
            <a:spLocks noGrp="1"/>
          </p:cNvSpPr>
          <p:nvPr>
            <p:ph type="title"/>
          </p:nvPr>
        </p:nvSpPr>
        <p:spPr>
          <a:xfrm>
            <a:off x="311700" y="1961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b="1">
                <a:solidFill>
                  <a:srgbClr val="1C4587"/>
                </a:solidFill>
                <a:latin typeface="Times New Roman"/>
                <a:ea typeface="Times New Roman"/>
                <a:cs typeface="Times New Roman"/>
                <a:sym typeface="Times New Roman"/>
              </a:rPr>
              <a:t>Team Chart </a:t>
            </a:r>
            <a:r>
              <a:rPr lang="en"/>
              <a:t> </a:t>
            </a:r>
            <a:endParaRPr/>
          </a:p>
        </p:txBody>
      </p:sp>
      <p:sp>
        <p:nvSpPr>
          <p:cNvPr id="155" name="Google Shape;155;p24"/>
          <p:cNvSpPr txBox="1"/>
          <p:nvPr/>
        </p:nvSpPr>
        <p:spPr>
          <a:xfrm>
            <a:off x="436316" y="706998"/>
            <a:ext cx="8520600" cy="775567"/>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600" b="1" dirty="0">
                <a:solidFill>
                  <a:srgbClr val="1C4587"/>
                </a:solidFill>
                <a:latin typeface="Times New Roman"/>
                <a:ea typeface="Times New Roman"/>
                <a:cs typeface="Times New Roman"/>
                <a:sym typeface="Times New Roman"/>
              </a:rPr>
              <a:t>Summary of roles and responsibilities required to achieve the strategy within the organization:</a:t>
            </a:r>
            <a:endParaRPr dirty="0"/>
          </a:p>
        </p:txBody>
      </p:sp>
      <p:sp>
        <p:nvSpPr>
          <p:cNvPr id="156" name="Google Shape;156;p24"/>
          <p:cNvSpPr txBox="1"/>
          <p:nvPr/>
        </p:nvSpPr>
        <p:spPr>
          <a:xfrm>
            <a:off x="1028725" y="1277300"/>
            <a:ext cx="3119400" cy="3370123"/>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CTO (Chief Technology Officer) </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Data Analyst </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Data Engineer </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Data Scientist</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Data Stewards</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VP Sales</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Marketing Manager </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Digital Marketing Analyst </a:t>
            </a:r>
            <a:endParaRPr sz="1800" dirty="0">
              <a:solidFill>
                <a:srgbClr val="1C4587"/>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Operations Manager </a:t>
            </a:r>
            <a:endParaRPr sz="1600" dirty="0">
              <a:solidFill>
                <a:srgbClr val="1C4587"/>
              </a:solidFill>
              <a:latin typeface="Times New Roman"/>
              <a:ea typeface="Times New Roman"/>
              <a:cs typeface="Times New Roman"/>
              <a:sym typeface="Times New Roman"/>
            </a:endParaRPr>
          </a:p>
        </p:txBody>
      </p:sp>
      <p:pic>
        <p:nvPicPr>
          <p:cNvPr id="157" name="Google Shape;157;p24"/>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158" name="Google Shape;158;p24"/>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pic>
        <p:nvPicPr>
          <p:cNvPr id="159" name="Google Shape;159;p24"/>
          <p:cNvPicPr preferRelativeResize="0"/>
          <p:nvPr/>
        </p:nvPicPr>
        <p:blipFill>
          <a:blip r:embed="rId5">
            <a:alphaModFix/>
          </a:blip>
          <a:stretch>
            <a:fillRect/>
          </a:stretch>
        </p:blipFill>
        <p:spPr>
          <a:xfrm>
            <a:off x="3839100" y="2649150"/>
            <a:ext cx="5186900" cy="207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5"/>
          <p:cNvSpPr txBox="1">
            <a:spLocks noGrp="1"/>
          </p:cNvSpPr>
          <p:nvPr>
            <p:ph type="subTitle" idx="1"/>
          </p:nvPr>
        </p:nvSpPr>
        <p:spPr>
          <a:xfrm>
            <a:off x="4692825" y="1516575"/>
            <a:ext cx="3724800" cy="2197500"/>
          </a:xfrm>
          <a:prstGeom prst="rect">
            <a:avLst/>
          </a:prstGeom>
          <a:noFill/>
          <a:ln>
            <a:noFill/>
          </a:ln>
        </p:spPr>
        <p:txBody>
          <a:bodyPr spcFirstLastPara="1" wrap="square" lIns="91425" tIns="91425" rIns="91425" bIns="91425" anchor="t" anchorCtr="0">
            <a:normAutofit fontScale="40000" lnSpcReduction="10000"/>
          </a:bodyPr>
          <a:lstStyle/>
          <a:p>
            <a:pPr marL="0" lvl="0" indent="0" algn="l" rtl="0">
              <a:lnSpc>
                <a:spcPct val="200000"/>
              </a:lnSpc>
              <a:spcBef>
                <a:spcPts val="0"/>
              </a:spcBef>
              <a:spcAft>
                <a:spcPts val="0"/>
              </a:spcAft>
              <a:buSzPct val="57142"/>
              <a:buNone/>
            </a:pPr>
            <a:r>
              <a:rPr lang="en"/>
              <a:t>Eli Rogers is a trying to become a profitable seller. She is looking too determine which products sell the best for each of her future competitors. She is trying to determine what are the most profitable items sold. So that she knows what items too begin selling. Allowing her to invest her time competing only for the most profitable items. She is a 23 years old Single women. She is hard working but lacks experience.</a:t>
            </a:r>
            <a:endParaRPr/>
          </a:p>
        </p:txBody>
      </p:sp>
      <p:sp>
        <p:nvSpPr>
          <p:cNvPr id="165" name="Google Shape;165;p25"/>
          <p:cNvSpPr txBox="1"/>
          <p:nvPr/>
        </p:nvSpPr>
        <p:spPr>
          <a:xfrm>
            <a:off x="1838500" y="994350"/>
            <a:ext cx="4120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400" b="0" i="0" u="sng" strike="noStrike" cap="none">
                <a:solidFill>
                  <a:srgbClr val="000000"/>
                </a:solidFill>
                <a:latin typeface="Lato"/>
                <a:ea typeface="Lato"/>
                <a:cs typeface="Lato"/>
                <a:sym typeface="Lato"/>
              </a:rPr>
              <a:t>Persona Seller</a:t>
            </a:r>
            <a:endParaRPr sz="1400" b="0" i="0" u="sng" strike="noStrike" cap="none">
              <a:solidFill>
                <a:srgbClr val="000000"/>
              </a:solidFill>
              <a:latin typeface="Lato"/>
              <a:ea typeface="Lato"/>
              <a:cs typeface="Lato"/>
              <a:sym typeface="Lato"/>
            </a:endParaRPr>
          </a:p>
        </p:txBody>
      </p:sp>
      <p:pic>
        <p:nvPicPr>
          <p:cNvPr id="166" name="Google Shape;166;p25"/>
          <p:cNvPicPr preferRelativeResize="0"/>
          <p:nvPr/>
        </p:nvPicPr>
        <p:blipFill rotWithShape="1">
          <a:blip r:embed="rId3">
            <a:alphaModFix/>
          </a:blip>
          <a:srcRect b="8800"/>
          <a:stretch/>
        </p:blipFill>
        <p:spPr>
          <a:xfrm>
            <a:off x="1424725" y="1516575"/>
            <a:ext cx="2428500" cy="2392925"/>
          </a:xfrm>
          <a:prstGeom prst="rect">
            <a:avLst/>
          </a:prstGeom>
          <a:noFill/>
          <a:ln>
            <a:noFill/>
          </a:ln>
        </p:spPr>
      </p:pic>
      <p:pic>
        <p:nvPicPr>
          <p:cNvPr id="167" name="Google Shape;167;p25"/>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168" name="Google Shape;168;p25"/>
          <p:cNvPicPr preferRelativeResize="0"/>
          <p:nvPr/>
        </p:nvPicPr>
        <p:blipFill rotWithShape="1">
          <a:blip r:embed="rId5">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t="5124" b="72787"/>
          <a:stretch/>
        </p:blipFill>
        <p:spPr>
          <a:xfrm>
            <a:off x="152400" y="1159850"/>
            <a:ext cx="8839199" cy="980050"/>
          </a:xfrm>
          <a:prstGeom prst="rect">
            <a:avLst/>
          </a:prstGeom>
          <a:noFill/>
          <a:ln>
            <a:noFill/>
          </a:ln>
        </p:spPr>
      </p:pic>
      <p:pic>
        <p:nvPicPr>
          <p:cNvPr id="174" name="Google Shape;174;p26"/>
          <p:cNvPicPr preferRelativeResize="0"/>
          <p:nvPr/>
        </p:nvPicPr>
        <p:blipFill rotWithShape="1">
          <a:blip r:embed="rId3">
            <a:alphaModFix/>
          </a:blip>
          <a:srcRect l="5561" t="9617" r="82136" b="85222"/>
          <a:stretch/>
        </p:blipFill>
        <p:spPr>
          <a:xfrm>
            <a:off x="643825" y="1587850"/>
            <a:ext cx="1087374" cy="228925"/>
          </a:xfrm>
          <a:prstGeom prst="rect">
            <a:avLst/>
          </a:prstGeom>
          <a:noFill/>
          <a:ln>
            <a:noFill/>
          </a:ln>
        </p:spPr>
      </p:pic>
      <p:pic>
        <p:nvPicPr>
          <p:cNvPr id="175" name="Google Shape;175;p26"/>
          <p:cNvPicPr preferRelativeResize="0"/>
          <p:nvPr/>
        </p:nvPicPr>
        <p:blipFill rotWithShape="1">
          <a:blip r:embed="rId3">
            <a:alphaModFix/>
          </a:blip>
          <a:srcRect l="23907" t="9617" r="62657" b="86820"/>
          <a:stretch/>
        </p:blipFill>
        <p:spPr>
          <a:xfrm>
            <a:off x="2341750" y="1587850"/>
            <a:ext cx="1187500" cy="158024"/>
          </a:xfrm>
          <a:prstGeom prst="rect">
            <a:avLst/>
          </a:prstGeom>
          <a:noFill/>
          <a:ln>
            <a:noFill/>
          </a:ln>
        </p:spPr>
      </p:pic>
      <p:pic>
        <p:nvPicPr>
          <p:cNvPr id="176" name="Google Shape;176;p26"/>
          <p:cNvPicPr preferRelativeResize="0"/>
          <p:nvPr/>
        </p:nvPicPr>
        <p:blipFill rotWithShape="1">
          <a:blip r:embed="rId3">
            <a:alphaModFix/>
          </a:blip>
          <a:srcRect l="44437" t="14580" r="43178" b="89932"/>
          <a:stretch/>
        </p:blipFill>
        <p:spPr>
          <a:xfrm rot="10800000" flipH="1">
            <a:off x="4156600" y="1531576"/>
            <a:ext cx="1094526" cy="200300"/>
          </a:xfrm>
          <a:prstGeom prst="rect">
            <a:avLst/>
          </a:prstGeom>
          <a:noFill/>
          <a:ln>
            <a:noFill/>
          </a:ln>
        </p:spPr>
      </p:pic>
      <p:pic>
        <p:nvPicPr>
          <p:cNvPr id="177" name="Google Shape;177;p26"/>
          <p:cNvPicPr preferRelativeResize="0"/>
          <p:nvPr/>
        </p:nvPicPr>
        <p:blipFill rotWithShape="1">
          <a:blip r:embed="rId3">
            <a:alphaModFix/>
          </a:blip>
          <a:srcRect l="62461" t="10262" r="25154" b="85222"/>
          <a:stretch/>
        </p:blipFill>
        <p:spPr>
          <a:xfrm>
            <a:off x="5902100" y="1540275"/>
            <a:ext cx="1094526" cy="200300"/>
          </a:xfrm>
          <a:prstGeom prst="rect">
            <a:avLst/>
          </a:prstGeom>
          <a:noFill/>
          <a:ln>
            <a:noFill/>
          </a:ln>
        </p:spPr>
      </p:pic>
      <p:pic>
        <p:nvPicPr>
          <p:cNvPr id="178" name="Google Shape;178;p26"/>
          <p:cNvPicPr preferRelativeResize="0"/>
          <p:nvPr/>
        </p:nvPicPr>
        <p:blipFill rotWithShape="1">
          <a:blip r:embed="rId3">
            <a:alphaModFix/>
          </a:blip>
          <a:srcRect l="82524" t="8838" r="5172" b="85223"/>
          <a:stretch/>
        </p:blipFill>
        <p:spPr>
          <a:xfrm>
            <a:off x="7599425" y="1553350"/>
            <a:ext cx="1087374" cy="263425"/>
          </a:xfrm>
          <a:prstGeom prst="rect">
            <a:avLst/>
          </a:prstGeom>
          <a:noFill/>
          <a:ln>
            <a:noFill/>
          </a:ln>
        </p:spPr>
      </p:pic>
      <p:sp>
        <p:nvSpPr>
          <p:cNvPr id="179" name="Google Shape;179;p26"/>
          <p:cNvSpPr txBox="1"/>
          <p:nvPr/>
        </p:nvSpPr>
        <p:spPr>
          <a:xfrm>
            <a:off x="567325" y="1353000"/>
            <a:ext cx="12639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Lato"/>
                <a:ea typeface="Lato"/>
                <a:cs typeface="Lato"/>
                <a:sym typeface="Lato"/>
              </a:rPr>
              <a:t>Needs to </a:t>
            </a:r>
            <a:r>
              <a:rPr lang="en" sz="1000">
                <a:solidFill>
                  <a:schemeClr val="lt1"/>
                </a:solidFill>
                <a:latin typeface="Lato"/>
                <a:ea typeface="Lato"/>
                <a:cs typeface="Lato"/>
                <a:sym typeface="Lato"/>
              </a:rPr>
              <a:t>select the most profitable items to sell</a:t>
            </a:r>
            <a:endParaRPr sz="1000" b="0" i="0" u="none" strike="noStrike" cap="none">
              <a:solidFill>
                <a:schemeClr val="lt1"/>
              </a:solidFill>
              <a:latin typeface="Lato"/>
              <a:ea typeface="Lato"/>
              <a:cs typeface="Lato"/>
              <a:sym typeface="Lato"/>
            </a:endParaRPr>
          </a:p>
        </p:txBody>
      </p:sp>
      <p:sp>
        <p:nvSpPr>
          <p:cNvPr id="180" name="Google Shape;180;p26"/>
          <p:cNvSpPr txBox="1"/>
          <p:nvPr/>
        </p:nvSpPr>
        <p:spPr>
          <a:xfrm>
            <a:off x="2319925" y="1276800"/>
            <a:ext cx="12639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Lato"/>
                <a:ea typeface="Lato"/>
                <a:cs typeface="Lato"/>
                <a:sym typeface="Lato"/>
              </a:rPr>
              <a:t>Considers </a:t>
            </a:r>
            <a:r>
              <a:rPr lang="en" sz="1000">
                <a:solidFill>
                  <a:schemeClr val="lt1"/>
                </a:solidFill>
                <a:latin typeface="Lato"/>
                <a:ea typeface="Lato"/>
                <a:cs typeface="Lato"/>
                <a:sym typeface="Lato"/>
              </a:rPr>
              <a:t>reviews, orders, customers, payments and other variables</a:t>
            </a:r>
            <a:endParaRPr sz="1000" b="0" i="0" u="none" strike="noStrike" cap="none">
              <a:solidFill>
                <a:schemeClr val="lt1"/>
              </a:solidFill>
              <a:latin typeface="Lato"/>
              <a:ea typeface="Lato"/>
              <a:cs typeface="Lato"/>
              <a:sym typeface="Lato"/>
            </a:endParaRPr>
          </a:p>
        </p:txBody>
      </p:sp>
      <p:sp>
        <p:nvSpPr>
          <p:cNvPr id="181" name="Google Shape;181;p26"/>
          <p:cNvSpPr txBox="1"/>
          <p:nvPr/>
        </p:nvSpPr>
        <p:spPr>
          <a:xfrm>
            <a:off x="5653800" y="1353000"/>
            <a:ext cx="1359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Determine which items are most profitable </a:t>
            </a:r>
            <a:endParaRPr sz="1000" b="0" i="0" u="none" strike="noStrike" cap="none">
              <a:solidFill>
                <a:schemeClr val="lt1"/>
              </a:solidFill>
              <a:latin typeface="Lato"/>
              <a:ea typeface="Lato"/>
              <a:cs typeface="Lato"/>
              <a:sym typeface="Lato"/>
            </a:endParaRPr>
          </a:p>
        </p:txBody>
      </p:sp>
      <p:sp>
        <p:nvSpPr>
          <p:cNvPr id="182" name="Google Shape;182;p26"/>
          <p:cNvSpPr txBox="1"/>
          <p:nvPr/>
        </p:nvSpPr>
        <p:spPr>
          <a:xfrm>
            <a:off x="4007050" y="1276800"/>
            <a:ext cx="12441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b="0" i="0" u="none" strike="noStrike" cap="none">
                <a:solidFill>
                  <a:schemeClr val="lt1"/>
                </a:solidFill>
                <a:latin typeface="Lato"/>
                <a:ea typeface="Lato"/>
                <a:cs typeface="Lato"/>
                <a:sym typeface="Lato"/>
              </a:rPr>
              <a:t>Determine</a:t>
            </a:r>
            <a:r>
              <a:rPr lang="en" sz="1000">
                <a:solidFill>
                  <a:schemeClr val="lt1"/>
                </a:solidFill>
                <a:latin typeface="Lato"/>
                <a:ea typeface="Lato"/>
                <a:cs typeface="Lato"/>
                <a:sym typeface="Lato"/>
              </a:rPr>
              <a:t> what  factors contributes to making an item profitable</a:t>
            </a:r>
            <a:endParaRPr sz="1000" b="0" i="0" u="none" strike="noStrike" cap="none">
              <a:solidFill>
                <a:schemeClr val="lt1"/>
              </a:solidFill>
              <a:latin typeface="Lato"/>
              <a:ea typeface="Lato"/>
              <a:cs typeface="Lato"/>
              <a:sym typeface="Lato"/>
            </a:endParaRPr>
          </a:p>
        </p:txBody>
      </p:sp>
      <p:sp>
        <p:nvSpPr>
          <p:cNvPr id="183" name="Google Shape;183;p26"/>
          <p:cNvSpPr txBox="1"/>
          <p:nvPr/>
        </p:nvSpPr>
        <p:spPr>
          <a:xfrm>
            <a:off x="7508325" y="1496700"/>
            <a:ext cx="1094400" cy="3387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Start Selling</a:t>
            </a:r>
            <a:endParaRPr sz="1000" b="0" i="0" u="none" strike="noStrike" cap="none">
              <a:solidFill>
                <a:schemeClr val="lt1"/>
              </a:solidFill>
              <a:latin typeface="Lato"/>
              <a:ea typeface="Lato"/>
              <a:cs typeface="Lato"/>
              <a:sym typeface="Lato"/>
            </a:endParaRPr>
          </a:p>
        </p:txBody>
      </p:sp>
      <p:sp>
        <p:nvSpPr>
          <p:cNvPr id="184" name="Google Shape;184;p26"/>
          <p:cNvSpPr txBox="1"/>
          <p:nvPr/>
        </p:nvSpPr>
        <p:spPr>
          <a:xfrm>
            <a:off x="2734450" y="417325"/>
            <a:ext cx="4120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800" b="1" i="0" u="sng" strike="noStrike" cap="none">
                <a:solidFill>
                  <a:srgbClr val="1C4587"/>
                </a:solidFill>
                <a:latin typeface="Times New Roman"/>
                <a:ea typeface="Times New Roman"/>
                <a:cs typeface="Times New Roman"/>
                <a:sym typeface="Times New Roman"/>
              </a:rPr>
              <a:t>Journey Map Seller</a:t>
            </a:r>
            <a:endParaRPr sz="1800" b="1" i="0" u="sng" strike="noStrike" cap="none">
              <a:solidFill>
                <a:srgbClr val="1C4587"/>
              </a:solidFill>
              <a:latin typeface="Times New Roman"/>
              <a:ea typeface="Times New Roman"/>
              <a:cs typeface="Times New Roman"/>
              <a:sym typeface="Times New Roman"/>
            </a:endParaRPr>
          </a:p>
        </p:txBody>
      </p:sp>
      <p:pic>
        <p:nvPicPr>
          <p:cNvPr id="185" name="Google Shape;185;p26"/>
          <p:cNvPicPr preferRelativeResize="0"/>
          <p:nvPr/>
        </p:nvPicPr>
        <p:blipFill>
          <a:blip r:embed="rId4">
            <a:alphaModFix/>
          </a:blip>
          <a:stretch>
            <a:fillRect/>
          </a:stretch>
        </p:blipFill>
        <p:spPr>
          <a:xfrm>
            <a:off x="874925" y="2264600"/>
            <a:ext cx="7534275" cy="2343150"/>
          </a:xfrm>
          <a:prstGeom prst="rect">
            <a:avLst/>
          </a:prstGeom>
          <a:noFill/>
          <a:ln>
            <a:noFill/>
          </a:ln>
        </p:spPr>
      </p:pic>
      <p:pic>
        <p:nvPicPr>
          <p:cNvPr id="186" name="Google Shape;186;p26"/>
          <p:cNvPicPr preferRelativeResize="0"/>
          <p:nvPr/>
        </p:nvPicPr>
        <p:blipFill>
          <a:blip r:embed="rId5">
            <a:alphaModFix/>
          </a:blip>
          <a:stretch>
            <a:fillRect/>
          </a:stretch>
        </p:blipFill>
        <p:spPr>
          <a:xfrm>
            <a:off x="7763550" y="4530400"/>
            <a:ext cx="1262450" cy="513550"/>
          </a:xfrm>
          <a:prstGeom prst="rect">
            <a:avLst/>
          </a:prstGeom>
          <a:noFill/>
          <a:ln>
            <a:noFill/>
          </a:ln>
        </p:spPr>
      </p:pic>
      <p:pic>
        <p:nvPicPr>
          <p:cNvPr id="187" name="Google Shape;187;p26"/>
          <p:cNvPicPr preferRelativeResize="0"/>
          <p:nvPr/>
        </p:nvPicPr>
        <p:blipFill rotWithShape="1">
          <a:blip r:embed="rId6">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7"/>
          <p:cNvSpPr txBox="1">
            <a:spLocks noGrp="1"/>
          </p:cNvSpPr>
          <p:nvPr>
            <p:ph type="subTitle" idx="1"/>
          </p:nvPr>
        </p:nvSpPr>
        <p:spPr>
          <a:xfrm>
            <a:off x="4692825" y="1516575"/>
            <a:ext cx="3724800" cy="2197500"/>
          </a:xfrm>
          <a:prstGeom prst="rect">
            <a:avLst/>
          </a:prstGeom>
          <a:noFill/>
          <a:ln>
            <a:noFill/>
          </a:ln>
        </p:spPr>
        <p:txBody>
          <a:bodyPr spcFirstLastPara="1" wrap="square" lIns="91425" tIns="91425" rIns="91425" bIns="91425" anchor="t" anchorCtr="0">
            <a:normAutofit fontScale="25000" lnSpcReduction="20000"/>
          </a:bodyPr>
          <a:lstStyle/>
          <a:p>
            <a:pPr marL="0" lvl="0" indent="0" algn="l" rtl="0">
              <a:lnSpc>
                <a:spcPct val="200000"/>
              </a:lnSpc>
              <a:spcBef>
                <a:spcPts val="0"/>
              </a:spcBef>
              <a:spcAft>
                <a:spcPts val="0"/>
              </a:spcAft>
              <a:buSzPct val="35555"/>
              <a:buNone/>
            </a:pPr>
            <a:r>
              <a:rPr lang="en" sz="4500" b="1">
                <a:solidFill>
                  <a:srgbClr val="1C4587"/>
                </a:solidFill>
                <a:latin typeface="Times New Roman"/>
                <a:ea typeface="Times New Roman"/>
                <a:cs typeface="Times New Roman"/>
                <a:sym typeface="Times New Roman"/>
              </a:rPr>
              <a:t>James Cutter is trying to look for a birthday present for his teenage daughter. He is looking for an inexpensive item that has good reviews, and reliable sellers associated with it. He is 49 years old</a:t>
            </a:r>
            <a:r>
              <a:rPr lang="en"/>
              <a:t>.</a:t>
            </a:r>
            <a:endParaRPr/>
          </a:p>
        </p:txBody>
      </p:sp>
      <p:sp>
        <p:nvSpPr>
          <p:cNvPr id="193" name="Google Shape;193;p27"/>
          <p:cNvSpPr txBox="1"/>
          <p:nvPr/>
        </p:nvSpPr>
        <p:spPr>
          <a:xfrm>
            <a:off x="1838500" y="994350"/>
            <a:ext cx="4120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800" b="1" i="0" u="sng" strike="noStrike" cap="none">
                <a:solidFill>
                  <a:srgbClr val="1C4587"/>
                </a:solidFill>
                <a:latin typeface="Times New Roman"/>
                <a:ea typeface="Times New Roman"/>
                <a:cs typeface="Times New Roman"/>
                <a:sym typeface="Times New Roman"/>
              </a:rPr>
              <a:t>Persona </a:t>
            </a:r>
            <a:r>
              <a:rPr lang="en" sz="1800" b="1" u="sng">
                <a:solidFill>
                  <a:srgbClr val="1C4587"/>
                </a:solidFill>
                <a:latin typeface="Times New Roman"/>
                <a:ea typeface="Times New Roman"/>
                <a:cs typeface="Times New Roman"/>
                <a:sym typeface="Times New Roman"/>
              </a:rPr>
              <a:t>Customer</a:t>
            </a:r>
            <a:endParaRPr sz="1800" b="1" i="0" u="sng" strike="noStrike" cap="none">
              <a:solidFill>
                <a:srgbClr val="1C4587"/>
              </a:solidFill>
              <a:latin typeface="Times New Roman"/>
              <a:ea typeface="Times New Roman"/>
              <a:cs typeface="Times New Roman"/>
              <a:sym typeface="Times New Roman"/>
            </a:endParaRPr>
          </a:p>
        </p:txBody>
      </p:sp>
      <p:pic>
        <p:nvPicPr>
          <p:cNvPr id="194" name="Google Shape;194;p27"/>
          <p:cNvPicPr preferRelativeResize="0"/>
          <p:nvPr/>
        </p:nvPicPr>
        <p:blipFill>
          <a:blip r:embed="rId3">
            <a:alphaModFix/>
          </a:blip>
          <a:stretch>
            <a:fillRect/>
          </a:stretch>
        </p:blipFill>
        <p:spPr>
          <a:xfrm>
            <a:off x="1460950" y="1592775"/>
            <a:ext cx="2604525" cy="2427850"/>
          </a:xfrm>
          <a:prstGeom prst="rect">
            <a:avLst/>
          </a:prstGeom>
          <a:noFill/>
          <a:ln>
            <a:noFill/>
          </a:ln>
        </p:spPr>
      </p:pic>
      <p:pic>
        <p:nvPicPr>
          <p:cNvPr id="195" name="Google Shape;195;p27"/>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196" name="Google Shape;196;p27"/>
          <p:cNvPicPr preferRelativeResize="0"/>
          <p:nvPr/>
        </p:nvPicPr>
        <p:blipFill rotWithShape="1">
          <a:blip r:embed="rId5">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p28"/>
          <p:cNvPicPr preferRelativeResize="0"/>
          <p:nvPr/>
        </p:nvPicPr>
        <p:blipFill rotWithShape="1">
          <a:blip r:embed="rId3">
            <a:alphaModFix/>
          </a:blip>
          <a:srcRect t="5124" b="72787"/>
          <a:stretch/>
        </p:blipFill>
        <p:spPr>
          <a:xfrm>
            <a:off x="152400" y="1007450"/>
            <a:ext cx="8839199" cy="980050"/>
          </a:xfrm>
          <a:prstGeom prst="rect">
            <a:avLst/>
          </a:prstGeom>
          <a:noFill/>
          <a:ln>
            <a:noFill/>
          </a:ln>
        </p:spPr>
      </p:pic>
      <p:pic>
        <p:nvPicPr>
          <p:cNvPr id="202" name="Google Shape;202;p28"/>
          <p:cNvPicPr preferRelativeResize="0"/>
          <p:nvPr/>
        </p:nvPicPr>
        <p:blipFill rotWithShape="1">
          <a:blip r:embed="rId3">
            <a:alphaModFix/>
          </a:blip>
          <a:srcRect l="5561" t="9617" r="82136" b="85222"/>
          <a:stretch/>
        </p:blipFill>
        <p:spPr>
          <a:xfrm>
            <a:off x="643825" y="1435450"/>
            <a:ext cx="1087374" cy="228925"/>
          </a:xfrm>
          <a:prstGeom prst="rect">
            <a:avLst/>
          </a:prstGeom>
          <a:noFill/>
          <a:ln>
            <a:noFill/>
          </a:ln>
        </p:spPr>
      </p:pic>
      <p:pic>
        <p:nvPicPr>
          <p:cNvPr id="203" name="Google Shape;203;p28"/>
          <p:cNvPicPr preferRelativeResize="0"/>
          <p:nvPr/>
        </p:nvPicPr>
        <p:blipFill rotWithShape="1">
          <a:blip r:embed="rId3">
            <a:alphaModFix/>
          </a:blip>
          <a:srcRect l="23907" t="9617" r="62657" b="86820"/>
          <a:stretch/>
        </p:blipFill>
        <p:spPr>
          <a:xfrm>
            <a:off x="2341750" y="1435450"/>
            <a:ext cx="1187500" cy="158024"/>
          </a:xfrm>
          <a:prstGeom prst="rect">
            <a:avLst/>
          </a:prstGeom>
          <a:noFill/>
          <a:ln>
            <a:noFill/>
          </a:ln>
        </p:spPr>
      </p:pic>
      <p:pic>
        <p:nvPicPr>
          <p:cNvPr id="204" name="Google Shape;204;p28"/>
          <p:cNvPicPr preferRelativeResize="0"/>
          <p:nvPr/>
        </p:nvPicPr>
        <p:blipFill rotWithShape="1">
          <a:blip r:embed="rId3">
            <a:alphaModFix/>
          </a:blip>
          <a:srcRect l="44437" t="14580" r="43178" b="89932"/>
          <a:stretch/>
        </p:blipFill>
        <p:spPr>
          <a:xfrm rot="10800000" flipH="1">
            <a:off x="4156600" y="1379176"/>
            <a:ext cx="1094526" cy="200300"/>
          </a:xfrm>
          <a:prstGeom prst="rect">
            <a:avLst/>
          </a:prstGeom>
          <a:noFill/>
          <a:ln>
            <a:noFill/>
          </a:ln>
        </p:spPr>
      </p:pic>
      <p:pic>
        <p:nvPicPr>
          <p:cNvPr id="205" name="Google Shape;205;p28"/>
          <p:cNvPicPr preferRelativeResize="0"/>
          <p:nvPr/>
        </p:nvPicPr>
        <p:blipFill rotWithShape="1">
          <a:blip r:embed="rId3">
            <a:alphaModFix/>
          </a:blip>
          <a:srcRect l="62461" t="10262" r="25154" b="85222"/>
          <a:stretch/>
        </p:blipFill>
        <p:spPr>
          <a:xfrm>
            <a:off x="5902100" y="1387875"/>
            <a:ext cx="1094526" cy="200300"/>
          </a:xfrm>
          <a:prstGeom prst="rect">
            <a:avLst/>
          </a:prstGeom>
          <a:noFill/>
          <a:ln>
            <a:noFill/>
          </a:ln>
        </p:spPr>
      </p:pic>
      <p:pic>
        <p:nvPicPr>
          <p:cNvPr id="206" name="Google Shape;206;p28"/>
          <p:cNvPicPr preferRelativeResize="0"/>
          <p:nvPr/>
        </p:nvPicPr>
        <p:blipFill rotWithShape="1">
          <a:blip r:embed="rId3">
            <a:alphaModFix/>
          </a:blip>
          <a:srcRect l="82524" t="8838" r="5172" b="85223"/>
          <a:stretch/>
        </p:blipFill>
        <p:spPr>
          <a:xfrm>
            <a:off x="7599425" y="1400950"/>
            <a:ext cx="1087374" cy="263425"/>
          </a:xfrm>
          <a:prstGeom prst="rect">
            <a:avLst/>
          </a:prstGeom>
          <a:noFill/>
          <a:ln>
            <a:noFill/>
          </a:ln>
        </p:spPr>
      </p:pic>
      <p:sp>
        <p:nvSpPr>
          <p:cNvPr id="207" name="Google Shape;207;p28"/>
          <p:cNvSpPr txBox="1"/>
          <p:nvPr/>
        </p:nvSpPr>
        <p:spPr>
          <a:xfrm>
            <a:off x="567325" y="1276350"/>
            <a:ext cx="12639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Look for inexpensive Items</a:t>
            </a:r>
            <a:endParaRPr sz="1000" b="0" i="0" u="none" strike="noStrike" cap="none">
              <a:solidFill>
                <a:schemeClr val="lt1"/>
              </a:solidFill>
              <a:latin typeface="Lato"/>
              <a:ea typeface="Lato"/>
              <a:cs typeface="Lato"/>
              <a:sym typeface="Lato"/>
            </a:endParaRPr>
          </a:p>
        </p:txBody>
      </p:sp>
      <p:sp>
        <p:nvSpPr>
          <p:cNvPr id="208" name="Google Shape;208;p28"/>
          <p:cNvSpPr txBox="1"/>
          <p:nvPr/>
        </p:nvSpPr>
        <p:spPr>
          <a:xfrm>
            <a:off x="2319925" y="1124400"/>
            <a:ext cx="12639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Consider which inexpensive items have the best reviews</a:t>
            </a:r>
            <a:endParaRPr sz="1000" b="0" i="0" u="none" strike="noStrike" cap="none">
              <a:solidFill>
                <a:schemeClr val="lt1"/>
              </a:solidFill>
              <a:latin typeface="Lato"/>
              <a:ea typeface="Lato"/>
              <a:cs typeface="Lato"/>
              <a:sym typeface="Lato"/>
            </a:endParaRPr>
          </a:p>
        </p:txBody>
      </p:sp>
      <p:sp>
        <p:nvSpPr>
          <p:cNvPr id="209" name="Google Shape;209;p28"/>
          <p:cNvSpPr txBox="1"/>
          <p:nvPr/>
        </p:nvSpPr>
        <p:spPr>
          <a:xfrm>
            <a:off x="5768725" y="1276350"/>
            <a:ext cx="12441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Find the order_item_ID</a:t>
            </a:r>
            <a:endParaRPr sz="1000" b="0" i="0" u="none" strike="noStrike" cap="none">
              <a:solidFill>
                <a:schemeClr val="lt1"/>
              </a:solidFill>
              <a:latin typeface="Lato"/>
              <a:ea typeface="Lato"/>
              <a:cs typeface="Lato"/>
              <a:sym typeface="Lato"/>
            </a:endParaRPr>
          </a:p>
        </p:txBody>
      </p:sp>
      <p:sp>
        <p:nvSpPr>
          <p:cNvPr id="210" name="Google Shape;210;p28"/>
          <p:cNvSpPr txBox="1"/>
          <p:nvPr/>
        </p:nvSpPr>
        <p:spPr>
          <a:xfrm>
            <a:off x="4007050" y="1237000"/>
            <a:ext cx="12441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Confirm that the sellers are reliable</a:t>
            </a:r>
            <a:endParaRPr sz="1000" b="0" i="0" u="none" strike="noStrike" cap="none">
              <a:solidFill>
                <a:schemeClr val="lt1"/>
              </a:solidFill>
              <a:latin typeface="Lato"/>
              <a:ea typeface="Lato"/>
              <a:cs typeface="Lato"/>
              <a:sym typeface="Lato"/>
            </a:endParaRPr>
          </a:p>
        </p:txBody>
      </p:sp>
      <p:sp>
        <p:nvSpPr>
          <p:cNvPr id="211" name="Google Shape;211;p28"/>
          <p:cNvSpPr txBox="1"/>
          <p:nvPr/>
        </p:nvSpPr>
        <p:spPr>
          <a:xfrm>
            <a:off x="7508325" y="1276350"/>
            <a:ext cx="1094400" cy="4926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Purchase the item</a:t>
            </a:r>
            <a:endParaRPr sz="1000" b="0" i="0" u="none" strike="noStrike" cap="none">
              <a:solidFill>
                <a:schemeClr val="lt1"/>
              </a:solidFill>
              <a:latin typeface="Lato"/>
              <a:ea typeface="Lato"/>
              <a:cs typeface="Lato"/>
              <a:sym typeface="Lato"/>
            </a:endParaRPr>
          </a:p>
        </p:txBody>
      </p:sp>
      <p:sp>
        <p:nvSpPr>
          <p:cNvPr id="212" name="Google Shape;212;p28"/>
          <p:cNvSpPr txBox="1"/>
          <p:nvPr/>
        </p:nvSpPr>
        <p:spPr>
          <a:xfrm>
            <a:off x="2876113" y="198550"/>
            <a:ext cx="4120500" cy="461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 sz="1800" b="1" i="0" u="sng" strike="noStrike" cap="none">
                <a:solidFill>
                  <a:srgbClr val="1C4587"/>
                </a:solidFill>
                <a:latin typeface="Times New Roman"/>
                <a:ea typeface="Times New Roman"/>
                <a:cs typeface="Times New Roman"/>
                <a:sym typeface="Times New Roman"/>
              </a:rPr>
              <a:t>Journey Map </a:t>
            </a:r>
            <a:r>
              <a:rPr lang="en" sz="1800" b="1" u="sng">
                <a:solidFill>
                  <a:srgbClr val="1C4587"/>
                </a:solidFill>
                <a:latin typeface="Times New Roman"/>
                <a:ea typeface="Times New Roman"/>
                <a:cs typeface="Times New Roman"/>
                <a:sym typeface="Times New Roman"/>
              </a:rPr>
              <a:t>Customer</a:t>
            </a:r>
            <a:endParaRPr sz="1800" b="1" i="0" u="sng" strike="noStrike" cap="none">
              <a:solidFill>
                <a:srgbClr val="1C4587"/>
              </a:solidFill>
              <a:latin typeface="Times New Roman"/>
              <a:ea typeface="Times New Roman"/>
              <a:cs typeface="Times New Roman"/>
              <a:sym typeface="Times New Roman"/>
            </a:endParaRPr>
          </a:p>
        </p:txBody>
      </p:sp>
      <p:pic>
        <p:nvPicPr>
          <p:cNvPr id="213" name="Google Shape;213;p28"/>
          <p:cNvPicPr preferRelativeResize="0"/>
          <p:nvPr/>
        </p:nvPicPr>
        <p:blipFill>
          <a:blip r:embed="rId4">
            <a:alphaModFix/>
          </a:blip>
          <a:stretch>
            <a:fillRect/>
          </a:stretch>
        </p:blipFill>
        <p:spPr>
          <a:xfrm>
            <a:off x="109475" y="2121200"/>
            <a:ext cx="8839201" cy="2456791"/>
          </a:xfrm>
          <a:prstGeom prst="rect">
            <a:avLst/>
          </a:prstGeom>
          <a:noFill/>
          <a:ln>
            <a:noFill/>
          </a:ln>
        </p:spPr>
      </p:pic>
      <p:pic>
        <p:nvPicPr>
          <p:cNvPr id="214" name="Google Shape;214;p28"/>
          <p:cNvPicPr preferRelativeResize="0"/>
          <p:nvPr/>
        </p:nvPicPr>
        <p:blipFill>
          <a:blip r:embed="rId5">
            <a:alphaModFix/>
          </a:blip>
          <a:stretch>
            <a:fillRect/>
          </a:stretch>
        </p:blipFill>
        <p:spPr>
          <a:xfrm>
            <a:off x="7763550" y="4530400"/>
            <a:ext cx="1262450" cy="513550"/>
          </a:xfrm>
          <a:prstGeom prst="rect">
            <a:avLst/>
          </a:prstGeom>
          <a:noFill/>
          <a:ln>
            <a:noFill/>
          </a:ln>
        </p:spPr>
      </p:pic>
      <p:pic>
        <p:nvPicPr>
          <p:cNvPr id="215" name="Google Shape;215;p28"/>
          <p:cNvPicPr preferRelativeResize="0"/>
          <p:nvPr/>
        </p:nvPicPr>
        <p:blipFill rotWithShape="1">
          <a:blip r:embed="rId6">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520" b="1">
                <a:solidFill>
                  <a:srgbClr val="1C4587"/>
                </a:solidFill>
                <a:latin typeface="Times New Roman"/>
                <a:ea typeface="Times New Roman"/>
                <a:cs typeface="Times New Roman"/>
                <a:sym typeface="Times New Roman"/>
              </a:rPr>
              <a:t>AI Use Case</a:t>
            </a:r>
            <a:endParaRPr sz="2520" b="1">
              <a:solidFill>
                <a:srgbClr val="1C4587"/>
              </a:solidFill>
              <a:latin typeface="Times New Roman"/>
              <a:ea typeface="Times New Roman"/>
              <a:cs typeface="Times New Roman"/>
              <a:sym typeface="Times New Roman"/>
            </a:endParaRPr>
          </a:p>
        </p:txBody>
      </p:sp>
      <p:sp>
        <p:nvSpPr>
          <p:cNvPr id="221" name="Google Shape;221;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Clr>
                <a:schemeClr val="dk1"/>
              </a:buClr>
              <a:buSzPts val="1100"/>
              <a:buFont typeface="Arial"/>
              <a:buNone/>
            </a:pPr>
            <a:endParaRPr sz="1200">
              <a:solidFill>
                <a:srgbClr val="2D3B45"/>
              </a:solidFill>
            </a:endParaRPr>
          </a:p>
          <a:p>
            <a:pPr marL="0" lvl="0" indent="0" algn="l" rtl="0">
              <a:spcBef>
                <a:spcPts val="0"/>
              </a:spcBef>
              <a:spcAft>
                <a:spcPts val="0"/>
              </a:spcAft>
              <a:buClr>
                <a:schemeClr val="dk1"/>
              </a:buClr>
              <a:buSzPts val="1100"/>
              <a:buFont typeface="Arial"/>
              <a:buNone/>
            </a:pPr>
            <a:r>
              <a:rPr lang="en" sz="1600" b="1">
                <a:solidFill>
                  <a:srgbClr val="1C4587"/>
                </a:solidFill>
                <a:latin typeface="Times New Roman"/>
                <a:ea typeface="Times New Roman"/>
                <a:cs typeface="Times New Roman"/>
                <a:sym typeface="Times New Roman"/>
              </a:rPr>
              <a:t>Persona Seller </a:t>
            </a:r>
            <a:r>
              <a:rPr lang="en" sz="1600">
                <a:solidFill>
                  <a:srgbClr val="1C4587"/>
                </a:solidFill>
                <a:latin typeface="Times New Roman"/>
                <a:ea typeface="Times New Roman"/>
                <a:cs typeface="Times New Roman"/>
                <a:sym typeface="Times New Roman"/>
              </a:rPr>
              <a:t>- Do predictions on customer purchases. Look at the products sold, number of products sold, and the overall amount earned by each product. This could potentially be used to inform predictions for future earnings for each product sold by sellers.</a:t>
            </a:r>
            <a:endParaRPr sz="1600">
              <a:solidFill>
                <a:srgbClr val="1C4587"/>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600">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r>
              <a:rPr lang="en" sz="1600" b="1">
                <a:solidFill>
                  <a:srgbClr val="1C4587"/>
                </a:solidFill>
                <a:latin typeface="Times New Roman"/>
                <a:ea typeface="Times New Roman"/>
                <a:cs typeface="Times New Roman"/>
                <a:sym typeface="Times New Roman"/>
              </a:rPr>
              <a:t>Persona Customers</a:t>
            </a:r>
            <a:r>
              <a:rPr lang="en" sz="1600">
                <a:solidFill>
                  <a:srgbClr val="1C4587"/>
                </a:solidFill>
                <a:latin typeface="Times New Roman"/>
                <a:ea typeface="Times New Roman"/>
                <a:cs typeface="Times New Roman"/>
                <a:sym typeface="Times New Roman"/>
              </a:rPr>
              <a:t> -  Predict which Sellers will offer the best deals. We want low prices and good reviews. We need to find out which sellers will have the best prices in the future. Likewise we can inform predictions on which seller locations have the best pricing.</a:t>
            </a:r>
            <a:endParaRPr sz="1600">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endParaRPr sz="1600">
              <a:solidFill>
                <a:srgbClr val="1C4587"/>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r>
              <a:rPr lang="en" sz="1600" b="1">
                <a:solidFill>
                  <a:srgbClr val="1C4587"/>
                </a:solidFill>
                <a:latin typeface="Times New Roman"/>
                <a:ea typeface="Times New Roman"/>
                <a:cs typeface="Times New Roman"/>
                <a:sym typeface="Times New Roman"/>
              </a:rPr>
              <a:t>Unstructured Learning</a:t>
            </a:r>
            <a:r>
              <a:rPr lang="en" sz="1600">
                <a:solidFill>
                  <a:srgbClr val="1C4587"/>
                </a:solidFill>
                <a:latin typeface="Times New Roman"/>
                <a:ea typeface="Times New Roman"/>
                <a:cs typeface="Times New Roman"/>
                <a:sym typeface="Times New Roman"/>
              </a:rPr>
              <a:t> -  Perform unstructured learning to label customers and try to separate them by purchases into different classes. Such as age, gender, the idea is to group people who buy similar products.</a:t>
            </a:r>
            <a:endParaRPr sz="1600">
              <a:solidFill>
                <a:srgbClr val="1C4587"/>
              </a:solidFill>
              <a:latin typeface="Times New Roman"/>
              <a:ea typeface="Times New Roman"/>
              <a:cs typeface="Times New Roman"/>
              <a:sym typeface="Times New Roman"/>
            </a:endParaRPr>
          </a:p>
          <a:p>
            <a:pPr marL="0" lvl="0" indent="0" algn="l" rtl="0">
              <a:spcBef>
                <a:spcPts val="0"/>
              </a:spcBef>
              <a:spcAft>
                <a:spcPts val="0"/>
              </a:spcAft>
              <a:buClr>
                <a:schemeClr val="dk1"/>
              </a:buClr>
              <a:buSzPts val="1100"/>
              <a:buFont typeface="Arial"/>
              <a:buNone/>
            </a:pPr>
            <a:endParaRPr sz="1600">
              <a:solidFill>
                <a:srgbClr val="1C4587"/>
              </a:solidFill>
              <a:latin typeface="Times New Roman"/>
              <a:ea typeface="Times New Roman"/>
              <a:cs typeface="Times New Roman"/>
              <a:sym typeface="Times New Roman"/>
            </a:endParaRPr>
          </a:p>
          <a:p>
            <a:pPr marL="0" lvl="0" indent="0" algn="l" rtl="0">
              <a:spcBef>
                <a:spcPts val="0"/>
              </a:spcBef>
              <a:spcAft>
                <a:spcPts val="1200"/>
              </a:spcAft>
              <a:buNone/>
            </a:pPr>
            <a:endParaRPr sz="1600">
              <a:solidFill>
                <a:srgbClr val="1C4587"/>
              </a:solidFill>
              <a:latin typeface="Times New Roman"/>
              <a:ea typeface="Times New Roman"/>
              <a:cs typeface="Times New Roman"/>
              <a:sym typeface="Times New Roman"/>
            </a:endParaRPr>
          </a:p>
        </p:txBody>
      </p:sp>
      <p:pic>
        <p:nvPicPr>
          <p:cNvPr id="222" name="Google Shape;222;p29"/>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223" name="Google Shape;223;p29"/>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0"/>
          <p:cNvSpPr txBox="1">
            <a:spLocks noGrp="1"/>
          </p:cNvSpPr>
          <p:nvPr>
            <p:ph type="title"/>
          </p:nvPr>
        </p:nvSpPr>
        <p:spPr>
          <a:xfrm>
            <a:off x="511250" y="2459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   Dimensional Model</a:t>
            </a:r>
            <a:endParaRPr b="1">
              <a:solidFill>
                <a:srgbClr val="1C4587"/>
              </a:solidFill>
              <a:latin typeface="Times New Roman"/>
              <a:ea typeface="Times New Roman"/>
              <a:cs typeface="Times New Roman"/>
              <a:sym typeface="Times New Roman"/>
            </a:endParaRPr>
          </a:p>
        </p:txBody>
      </p:sp>
      <p:sp>
        <p:nvSpPr>
          <p:cNvPr id="229" name="Google Shape;229;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Clr>
                <a:srgbClr val="1C4587"/>
              </a:buClr>
              <a:buSzPts val="1800"/>
              <a:buFont typeface="Times New Roman"/>
              <a:buChar char="-"/>
            </a:pPr>
            <a:r>
              <a:rPr lang="en" b="1">
                <a:solidFill>
                  <a:srgbClr val="1C4587"/>
                </a:solidFill>
                <a:latin typeface="Times New Roman"/>
                <a:ea typeface="Times New Roman"/>
                <a:cs typeface="Times New Roman"/>
                <a:sym typeface="Times New Roman"/>
              </a:rPr>
              <a:t>Created OLTP and OLAP databases in PostgreSQL from scratch.</a:t>
            </a:r>
            <a:endParaRPr b="1">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b="1">
                <a:solidFill>
                  <a:srgbClr val="1C4587"/>
                </a:solidFill>
                <a:latin typeface="Times New Roman"/>
                <a:ea typeface="Times New Roman"/>
                <a:cs typeface="Times New Roman"/>
                <a:sym typeface="Times New Roman"/>
              </a:rPr>
              <a:t>Generated a data model by connecting DBeaver with PostgreSQL.</a:t>
            </a:r>
            <a:endParaRPr b="1">
              <a:solidFill>
                <a:srgbClr val="1C4587"/>
              </a:solidFill>
              <a:latin typeface="Times New Roman"/>
              <a:ea typeface="Times New Roman"/>
              <a:cs typeface="Times New Roman"/>
              <a:sym typeface="Times New Roman"/>
            </a:endParaRPr>
          </a:p>
        </p:txBody>
      </p:sp>
      <p:pic>
        <p:nvPicPr>
          <p:cNvPr id="230" name="Google Shape;230;p30"/>
          <p:cNvPicPr preferRelativeResize="0"/>
          <p:nvPr/>
        </p:nvPicPr>
        <p:blipFill>
          <a:blip r:embed="rId3">
            <a:alphaModFix/>
          </a:blip>
          <a:stretch>
            <a:fillRect/>
          </a:stretch>
        </p:blipFill>
        <p:spPr>
          <a:xfrm>
            <a:off x="511250" y="2119250"/>
            <a:ext cx="3767550" cy="2109825"/>
          </a:xfrm>
          <a:prstGeom prst="rect">
            <a:avLst/>
          </a:prstGeom>
          <a:noFill/>
          <a:ln>
            <a:noFill/>
          </a:ln>
        </p:spPr>
      </p:pic>
      <p:pic>
        <p:nvPicPr>
          <p:cNvPr id="231" name="Google Shape;231;p30"/>
          <p:cNvPicPr preferRelativeResize="0"/>
          <p:nvPr/>
        </p:nvPicPr>
        <p:blipFill>
          <a:blip r:embed="rId4">
            <a:alphaModFix/>
          </a:blip>
          <a:stretch>
            <a:fillRect/>
          </a:stretch>
        </p:blipFill>
        <p:spPr>
          <a:xfrm>
            <a:off x="4531050" y="2240838"/>
            <a:ext cx="3028950" cy="1514475"/>
          </a:xfrm>
          <a:prstGeom prst="rect">
            <a:avLst/>
          </a:prstGeom>
          <a:noFill/>
          <a:ln>
            <a:noFill/>
          </a:ln>
        </p:spPr>
      </p:pic>
      <p:pic>
        <p:nvPicPr>
          <p:cNvPr id="232" name="Google Shape;232;p30"/>
          <p:cNvPicPr preferRelativeResize="0"/>
          <p:nvPr/>
        </p:nvPicPr>
        <p:blipFill>
          <a:blip r:embed="rId5">
            <a:alphaModFix/>
          </a:blip>
          <a:stretch>
            <a:fillRect/>
          </a:stretch>
        </p:blipFill>
        <p:spPr>
          <a:xfrm>
            <a:off x="7763550" y="4530400"/>
            <a:ext cx="1262450" cy="513550"/>
          </a:xfrm>
          <a:prstGeom prst="rect">
            <a:avLst/>
          </a:prstGeom>
          <a:noFill/>
          <a:ln>
            <a:noFill/>
          </a:ln>
        </p:spPr>
      </p:pic>
      <p:pic>
        <p:nvPicPr>
          <p:cNvPr id="233" name="Google Shape;233;p30"/>
          <p:cNvPicPr preferRelativeResize="0"/>
          <p:nvPr/>
        </p:nvPicPr>
        <p:blipFill rotWithShape="1">
          <a:blip r:embed="rId6">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31"/>
          <p:cNvPicPr preferRelativeResize="0"/>
          <p:nvPr/>
        </p:nvPicPr>
        <p:blipFill>
          <a:blip r:embed="rId3">
            <a:alphaModFix/>
          </a:blip>
          <a:stretch>
            <a:fillRect/>
          </a:stretch>
        </p:blipFill>
        <p:spPr>
          <a:xfrm>
            <a:off x="1496225" y="1125725"/>
            <a:ext cx="5933226" cy="3539499"/>
          </a:xfrm>
          <a:prstGeom prst="rect">
            <a:avLst/>
          </a:prstGeom>
          <a:noFill/>
          <a:ln>
            <a:noFill/>
          </a:ln>
        </p:spPr>
      </p:pic>
      <p:sp>
        <p:nvSpPr>
          <p:cNvPr id="239" name="Google Shape;239;p31"/>
          <p:cNvSpPr txBox="1">
            <a:spLocks noGrp="1"/>
          </p:cNvSpPr>
          <p:nvPr>
            <p:ph type="title"/>
          </p:nvPr>
        </p:nvSpPr>
        <p:spPr>
          <a:xfrm>
            <a:off x="311700" y="229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    Dimensional Model …. CONT</a:t>
            </a:r>
            <a:endParaRPr b="1">
              <a:solidFill>
                <a:srgbClr val="1C4587"/>
              </a:solidFill>
              <a:latin typeface="Times New Roman"/>
              <a:ea typeface="Times New Roman"/>
              <a:cs typeface="Times New Roman"/>
              <a:sym typeface="Times New Roman"/>
            </a:endParaRPr>
          </a:p>
        </p:txBody>
      </p:sp>
      <p:pic>
        <p:nvPicPr>
          <p:cNvPr id="240" name="Google Shape;240;p31"/>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241" name="Google Shape;241;p31"/>
          <p:cNvPicPr preferRelativeResize="0"/>
          <p:nvPr/>
        </p:nvPicPr>
        <p:blipFill rotWithShape="1">
          <a:blip r:embed="rId5">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2"/>
          <p:cNvSpPr txBox="1">
            <a:spLocks noGrp="1"/>
          </p:cNvSpPr>
          <p:nvPr>
            <p:ph type="title"/>
          </p:nvPr>
        </p:nvSpPr>
        <p:spPr>
          <a:xfrm>
            <a:off x="311700" y="245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b="1">
                <a:solidFill>
                  <a:srgbClr val="1C4587"/>
                </a:solidFill>
                <a:latin typeface="Times New Roman"/>
                <a:ea typeface="Times New Roman"/>
                <a:cs typeface="Times New Roman"/>
                <a:sym typeface="Times New Roman"/>
              </a:rPr>
              <a:t>     Dimensional Model …. CONT</a:t>
            </a:r>
            <a:endParaRPr b="1">
              <a:solidFill>
                <a:srgbClr val="1C4587"/>
              </a:solidFill>
              <a:latin typeface="Times New Roman"/>
              <a:ea typeface="Times New Roman"/>
              <a:cs typeface="Times New Roman"/>
              <a:sym typeface="Times New Roman"/>
            </a:endParaRPr>
          </a:p>
        </p:txBody>
      </p:sp>
      <p:sp>
        <p:nvSpPr>
          <p:cNvPr id="247" name="Google Shape;247;p32"/>
          <p:cNvSpPr txBox="1">
            <a:spLocks noGrp="1"/>
          </p:cNvSpPr>
          <p:nvPr>
            <p:ph type="body" idx="1"/>
          </p:nvPr>
        </p:nvSpPr>
        <p:spPr>
          <a:xfrm>
            <a:off x="593750" y="1259675"/>
            <a:ext cx="3328200" cy="359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1C4587"/>
                </a:solidFill>
                <a:latin typeface="Times New Roman"/>
                <a:ea typeface="Times New Roman"/>
                <a:cs typeface="Times New Roman"/>
                <a:sym typeface="Times New Roman"/>
              </a:rPr>
              <a:t>  Dimensions:</a:t>
            </a:r>
            <a:endParaRPr b="1" dirty="0">
              <a:solidFill>
                <a:srgbClr val="1C4587"/>
              </a:solidFill>
              <a:latin typeface="Times New Roman"/>
              <a:ea typeface="Times New Roman"/>
              <a:cs typeface="Times New Roman"/>
              <a:sym typeface="Times New Roman"/>
            </a:endParaRPr>
          </a:p>
          <a:p>
            <a:pPr marL="457200" lvl="0" indent="-342900" algn="l" rtl="0">
              <a:spcBef>
                <a:spcPts val="120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Customer (City, State)</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Order data</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Review data </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Product data</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Payments data</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Seller data</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Shipping data</a:t>
            </a:r>
            <a:endParaRPr dirty="0">
              <a:solidFill>
                <a:srgbClr val="1C4587"/>
              </a:solidFill>
              <a:latin typeface="Times New Roman"/>
              <a:ea typeface="Times New Roman"/>
              <a:cs typeface="Times New Roman"/>
              <a:sym typeface="Times New Roman"/>
            </a:endParaRPr>
          </a:p>
        </p:txBody>
      </p:sp>
      <p:sp>
        <p:nvSpPr>
          <p:cNvPr id="248" name="Google Shape;248;p32"/>
          <p:cNvSpPr txBox="1">
            <a:spLocks noGrp="1"/>
          </p:cNvSpPr>
          <p:nvPr>
            <p:ph type="body" idx="1"/>
          </p:nvPr>
        </p:nvSpPr>
        <p:spPr>
          <a:xfrm>
            <a:off x="5029850" y="1259675"/>
            <a:ext cx="3802500" cy="3595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rgbClr val="1C4587"/>
                </a:solidFill>
                <a:latin typeface="Times New Roman"/>
                <a:ea typeface="Times New Roman"/>
                <a:cs typeface="Times New Roman"/>
                <a:sym typeface="Times New Roman"/>
              </a:rPr>
              <a:t>Measures</a:t>
            </a:r>
            <a:r>
              <a:rPr lang="en" dirty="0">
                <a:solidFill>
                  <a:schemeClr val="dk1"/>
                </a:solidFill>
              </a:rPr>
              <a:t>:</a:t>
            </a:r>
            <a:endParaRPr dirty="0">
              <a:solidFill>
                <a:schemeClr val="dk1"/>
              </a:solidFill>
            </a:endParaRPr>
          </a:p>
          <a:p>
            <a:pPr marL="457200" lvl="0" indent="-342900" algn="l" rtl="0">
              <a:spcBef>
                <a:spcPts val="120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Price</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err="1">
                <a:solidFill>
                  <a:srgbClr val="1C4587"/>
                </a:solidFill>
                <a:latin typeface="Times New Roman"/>
                <a:ea typeface="Times New Roman"/>
                <a:cs typeface="Times New Roman"/>
                <a:sym typeface="Times New Roman"/>
              </a:rPr>
              <a:t>Freight_value</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err="1">
                <a:solidFill>
                  <a:srgbClr val="1C4587"/>
                </a:solidFill>
                <a:latin typeface="Times New Roman"/>
                <a:ea typeface="Times New Roman"/>
                <a:cs typeface="Times New Roman"/>
                <a:sym typeface="Times New Roman"/>
              </a:rPr>
              <a:t>Payment_value</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err="1">
                <a:solidFill>
                  <a:srgbClr val="1C4587"/>
                </a:solidFill>
                <a:latin typeface="Times New Roman"/>
                <a:ea typeface="Times New Roman"/>
                <a:cs typeface="Times New Roman"/>
                <a:sym typeface="Times New Roman"/>
              </a:rPr>
              <a:t>Product_name_length</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err="1">
                <a:solidFill>
                  <a:srgbClr val="1C4587"/>
                </a:solidFill>
                <a:latin typeface="Times New Roman"/>
                <a:ea typeface="Times New Roman"/>
                <a:cs typeface="Times New Roman"/>
                <a:sym typeface="Times New Roman"/>
              </a:rPr>
              <a:t>Product_description_length</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err="1">
                <a:solidFill>
                  <a:srgbClr val="1C4587"/>
                </a:solidFill>
                <a:latin typeface="Times New Roman"/>
                <a:ea typeface="Times New Roman"/>
                <a:cs typeface="Times New Roman"/>
                <a:sym typeface="Times New Roman"/>
              </a:rPr>
              <a:t>Product_photo_qty</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err="1">
                <a:solidFill>
                  <a:srgbClr val="1C4587"/>
                </a:solidFill>
                <a:latin typeface="Times New Roman"/>
                <a:ea typeface="Times New Roman"/>
                <a:cs typeface="Times New Roman"/>
                <a:sym typeface="Times New Roman"/>
              </a:rPr>
              <a:t>Product_weight_g</a:t>
            </a:r>
            <a:endParaRPr dirty="0">
              <a:solidFill>
                <a:srgbClr val="1C4587"/>
              </a:solidFill>
              <a:latin typeface="Times New Roman"/>
              <a:ea typeface="Times New Roman"/>
              <a:cs typeface="Times New Roman"/>
              <a:sym typeface="Times New Roman"/>
            </a:endParaRPr>
          </a:p>
          <a:p>
            <a:pPr marL="457200" lvl="0" indent="-342900" algn="l" rtl="0">
              <a:spcBef>
                <a:spcPts val="0"/>
              </a:spcBef>
              <a:spcAft>
                <a:spcPts val="0"/>
              </a:spcAft>
              <a:buClr>
                <a:srgbClr val="1C4587"/>
              </a:buClr>
              <a:buSzPts val="1800"/>
              <a:buFont typeface="Times New Roman"/>
              <a:buChar char="●"/>
            </a:pPr>
            <a:r>
              <a:rPr lang="en" dirty="0">
                <a:solidFill>
                  <a:srgbClr val="1C4587"/>
                </a:solidFill>
                <a:latin typeface="Times New Roman"/>
                <a:ea typeface="Times New Roman"/>
                <a:cs typeface="Times New Roman"/>
                <a:sym typeface="Times New Roman"/>
              </a:rPr>
              <a:t>Product Length, Width, Height</a:t>
            </a:r>
            <a:endParaRPr dirty="0">
              <a:solidFill>
                <a:srgbClr val="1C4587"/>
              </a:solidFill>
              <a:latin typeface="Times New Roman"/>
              <a:ea typeface="Times New Roman"/>
              <a:cs typeface="Times New Roman"/>
              <a:sym typeface="Times New Roman"/>
            </a:endParaRPr>
          </a:p>
        </p:txBody>
      </p:sp>
      <p:pic>
        <p:nvPicPr>
          <p:cNvPr id="249" name="Google Shape;249;p32"/>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250" name="Google Shape;250;p32"/>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2293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Our Team</a:t>
            </a:r>
            <a:endParaRPr b="1">
              <a:solidFill>
                <a:srgbClr val="1C4587"/>
              </a:solidFill>
              <a:latin typeface="Times New Roman"/>
              <a:ea typeface="Times New Roman"/>
              <a:cs typeface="Times New Roman"/>
              <a:sym typeface="Times New Roman"/>
            </a:endParaRPr>
          </a:p>
        </p:txBody>
      </p:sp>
      <p:pic>
        <p:nvPicPr>
          <p:cNvPr id="61" name="Google Shape;61;p14"/>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62" name="Google Shape;62;p14"/>
          <p:cNvPicPr preferRelativeResize="0"/>
          <p:nvPr/>
        </p:nvPicPr>
        <p:blipFill rotWithShape="1">
          <a:blip r:embed="rId4">
            <a:alphaModFix/>
          </a:blip>
          <a:srcRect l="4642" t="32166" r="3799" b="31059"/>
          <a:stretch/>
        </p:blipFill>
        <p:spPr>
          <a:xfrm>
            <a:off x="122900" y="4643750"/>
            <a:ext cx="1023745" cy="400200"/>
          </a:xfrm>
          <a:prstGeom prst="rect">
            <a:avLst/>
          </a:prstGeom>
          <a:noFill/>
          <a:ln>
            <a:noFill/>
          </a:ln>
        </p:spPr>
      </p:pic>
      <p:pic>
        <p:nvPicPr>
          <p:cNvPr id="63" name="Google Shape;63;p14"/>
          <p:cNvPicPr preferRelativeResize="0"/>
          <p:nvPr/>
        </p:nvPicPr>
        <p:blipFill>
          <a:blip r:embed="rId5">
            <a:alphaModFix/>
          </a:blip>
          <a:stretch>
            <a:fillRect/>
          </a:stretch>
        </p:blipFill>
        <p:spPr>
          <a:xfrm>
            <a:off x="870925" y="990075"/>
            <a:ext cx="937600" cy="861756"/>
          </a:xfrm>
          <a:prstGeom prst="rect">
            <a:avLst/>
          </a:prstGeom>
          <a:noFill/>
          <a:ln>
            <a:noFill/>
          </a:ln>
        </p:spPr>
      </p:pic>
      <p:sp>
        <p:nvSpPr>
          <p:cNvPr id="64" name="Google Shape;64;p14"/>
          <p:cNvSpPr txBox="1"/>
          <p:nvPr/>
        </p:nvSpPr>
        <p:spPr>
          <a:xfrm>
            <a:off x="2006188" y="990075"/>
            <a:ext cx="20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Muhammad Bilal Jamil</a:t>
            </a:r>
            <a:endParaRPr b="1">
              <a:solidFill>
                <a:srgbClr val="1C4587"/>
              </a:solidFill>
              <a:latin typeface="Times New Roman"/>
              <a:ea typeface="Times New Roman"/>
              <a:cs typeface="Times New Roman"/>
              <a:sym typeface="Times New Roman"/>
            </a:endParaRPr>
          </a:p>
        </p:txBody>
      </p:sp>
      <p:pic>
        <p:nvPicPr>
          <p:cNvPr id="65" name="Google Shape;65;p14"/>
          <p:cNvPicPr preferRelativeResize="0"/>
          <p:nvPr/>
        </p:nvPicPr>
        <p:blipFill rotWithShape="1">
          <a:blip r:embed="rId6">
            <a:alphaModFix/>
          </a:blip>
          <a:srcRect l="14047" r="9441" b="19846"/>
          <a:stretch/>
        </p:blipFill>
        <p:spPr>
          <a:xfrm>
            <a:off x="892125" y="2402275"/>
            <a:ext cx="937600" cy="982225"/>
          </a:xfrm>
          <a:prstGeom prst="rect">
            <a:avLst/>
          </a:prstGeom>
          <a:noFill/>
          <a:ln>
            <a:noFill/>
          </a:ln>
        </p:spPr>
      </p:pic>
      <p:pic>
        <p:nvPicPr>
          <p:cNvPr id="66" name="Google Shape;66;p14"/>
          <p:cNvPicPr preferRelativeResize="0"/>
          <p:nvPr/>
        </p:nvPicPr>
        <p:blipFill rotWithShape="1">
          <a:blip r:embed="rId7">
            <a:alphaModFix/>
          </a:blip>
          <a:srcRect l="13929" r="8079" b="22293"/>
          <a:stretch/>
        </p:blipFill>
        <p:spPr>
          <a:xfrm>
            <a:off x="4793350" y="963525"/>
            <a:ext cx="812450" cy="914876"/>
          </a:xfrm>
          <a:prstGeom prst="rect">
            <a:avLst/>
          </a:prstGeom>
          <a:noFill/>
          <a:ln>
            <a:noFill/>
          </a:ln>
        </p:spPr>
      </p:pic>
      <p:sp>
        <p:nvSpPr>
          <p:cNvPr id="67" name="Google Shape;67;p14"/>
          <p:cNvSpPr txBox="1"/>
          <p:nvPr/>
        </p:nvSpPr>
        <p:spPr>
          <a:xfrm>
            <a:off x="5911200" y="923850"/>
            <a:ext cx="2051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Surbhi Nayak</a:t>
            </a:r>
            <a:endParaRPr b="1">
              <a:solidFill>
                <a:srgbClr val="1C4587"/>
              </a:solidFill>
              <a:latin typeface="Times New Roman"/>
              <a:ea typeface="Times New Roman"/>
              <a:cs typeface="Times New Roman"/>
              <a:sym typeface="Times New Roman"/>
            </a:endParaRPr>
          </a:p>
        </p:txBody>
      </p:sp>
      <p:pic>
        <p:nvPicPr>
          <p:cNvPr id="68" name="Google Shape;68;p14"/>
          <p:cNvPicPr preferRelativeResize="0"/>
          <p:nvPr/>
        </p:nvPicPr>
        <p:blipFill rotWithShape="1">
          <a:blip r:embed="rId8">
            <a:alphaModFix/>
          </a:blip>
          <a:srcRect l="-14259" b="-14259"/>
          <a:stretch/>
        </p:blipFill>
        <p:spPr>
          <a:xfrm>
            <a:off x="4661475" y="2348325"/>
            <a:ext cx="1104825" cy="1165200"/>
          </a:xfrm>
          <a:prstGeom prst="rect">
            <a:avLst/>
          </a:prstGeom>
          <a:noFill/>
          <a:ln>
            <a:noFill/>
          </a:ln>
        </p:spPr>
      </p:pic>
      <p:sp>
        <p:nvSpPr>
          <p:cNvPr id="69" name="Google Shape;69;p14"/>
          <p:cNvSpPr txBox="1"/>
          <p:nvPr/>
        </p:nvSpPr>
        <p:spPr>
          <a:xfrm>
            <a:off x="6012425" y="2348300"/>
            <a:ext cx="212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Daniel Strauss</a:t>
            </a:r>
            <a:endParaRPr b="1">
              <a:solidFill>
                <a:srgbClr val="1C4587"/>
              </a:solidFill>
              <a:latin typeface="Times New Roman"/>
              <a:ea typeface="Times New Roman"/>
              <a:cs typeface="Times New Roman"/>
              <a:sym typeface="Times New Roman"/>
            </a:endParaRPr>
          </a:p>
        </p:txBody>
      </p:sp>
      <p:sp>
        <p:nvSpPr>
          <p:cNvPr id="70" name="Google Shape;70;p14"/>
          <p:cNvSpPr txBox="1"/>
          <p:nvPr/>
        </p:nvSpPr>
        <p:spPr>
          <a:xfrm>
            <a:off x="2104300" y="2371650"/>
            <a:ext cx="155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Humayra Kausar</a:t>
            </a:r>
            <a:endParaRPr b="1">
              <a:solidFill>
                <a:srgbClr val="1C4587"/>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txBox="1">
            <a:spLocks noGrp="1"/>
          </p:cNvSpPr>
          <p:nvPr>
            <p:ph type="title"/>
          </p:nvPr>
        </p:nvSpPr>
        <p:spPr>
          <a:xfrm>
            <a:off x="215100" y="158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C4587"/>
                </a:solidFill>
                <a:latin typeface="Times New Roman"/>
                <a:ea typeface="Times New Roman"/>
                <a:cs typeface="Times New Roman"/>
                <a:sym typeface="Times New Roman"/>
              </a:rPr>
              <a:t>Governance Model</a:t>
            </a:r>
            <a:endParaRPr>
              <a:solidFill>
                <a:srgbClr val="1C4587"/>
              </a:solidFill>
              <a:latin typeface="Times New Roman"/>
              <a:ea typeface="Times New Roman"/>
              <a:cs typeface="Times New Roman"/>
              <a:sym typeface="Times New Roman"/>
            </a:endParaRPr>
          </a:p>
        </p:txBody>
      </p:sp>
      <p:pic>
        <p:nvPicPr>
          <p:cNvPr id="256" name="Google Shape;256;p33"/>
          <p:cNvPicPr preferRelativeResize="0"/>
          <p:nvPr/>
        </p:nvPicPr>
        <p:blipFill>
          <a:blip r:embed="rId3">
            <a:alphaModFix/>
          </a:blip>
          <a:stretch>
            <a:fillRect/>
          </a:stretch>
        </p:blipFill>
        <p:spPr>
          <a:xfrm>
            <a:off x="2238700" y="884005"/>
            <a:ext cx="2381524" cy="4107096"/>
          </a:xfrm>
          <a:prstGeom prst="rect">
            <a:avLst/>
          </a:prstGeom>
          <a:noFill/>
          <a:ln>
            <a:noFill/>
          </a:ln>
        </p:spPr>
      </p:pic>
      <p:pic>
        <p:nvPicPr>
          <p:cNvPr id="257" name="Google Shape;257;p33"/>
          <p:cNvPicPr preferRelativeResize="0"/>
          <p:nvPr/>
        </p:nvPicPr>
        <p:blipFill>
          <a:blip r:embed="rId4">
            <a:alphaModFix/>
          </a:blip>
          <a:stretch>
            <a:fillRect/>
          </a:stretch>
        </p:blipFill>
        <p:spPr>
          <a:xfrm>
            <a:off x="215098" y="884025"/>
            <a:ext cx="2023603" cy="4107075"/>
          </a:xfrm>
          <a:prstGeom prst="rect">
            <a:avLst/>
          </a:prstGeom>
          <a:noFill/>
          <a:ln>
            <a:noFill/>
          </a:ln>
        </p:spPr>
      </p:pic>
      <p:pic>
        <p:nvPicPr>
          <p:cNvPr id="258" name="Google Shape;258;p33"/>
          <p:cNvPicPr preferRelativeResize="0"/>
          <p:nvPr/>
        </p:nvPicPr>
        <p:blipFill>
          <a:blip r:embed="rId5">
            <a:alphaModFix/>
          </a:blip>
          <a:stretch>
            <a:fillRect/>
          </a:stretch>
        </p:blipFill>
        <p:spPr>
          <a:xfrm>
            <a:off x="4620224" y="884025"/>
            <a:ext cx="2041967" cy="4107073"/>
          </a:xfrm>
          <a:prstGeom prst="rect">
            <a:avLst/>
          </a:prstGeom>
          <a:noFill/>
          <a:ln>
            <a:noFill/>
          </a:ln>
        </p:spPr>
      </p:pic>
      <p:pic>
        <p:nvPicPr>
          <p:cNvPr id="259" name="Google Shape;259;p33"/>
          <p:cNvPicPr preferRelativeResize="0"/>
          <p:nvPr/>
        </p:nvPicPr>
        <p:blipFill>
          <a:blip r:embed="rId6">
            <a:alphaModFix/>
          </a:blip>
          <a:stretch>
            <a:fillRect/>
          </a:stretch>
        </p:blipFill>
        <p:spPr>
          <a:xfrm>
            <a:off x="6662200" y="833100"/>
            <a:ext cx="2171900" cy="4157976"/>
          </a:xfrm>
          <a:prstGeom prst="rect">
            <a:avLst/>
          </a:prstGeom>
          <a:noFill/>
          <a:ln>
            <a:noFill/>
          </a:ln>
        </p:spPr>
      </p:pic>
      <p:pic>
        <p:nvPicPr>
          <p:cNvPr id="260" name="Google Shape;260;p33"/>
          <p:cNvPicPr preferRelativeResize="0"/>
          <p:nvPr/>
        </p:nvPicPr>
        <p:blipFill>
          <a:blip r:embed="rId7">
            <a:alphaModFix/>
          </a:blip>
          <a:stretch>
            <a:fillRect/>
          </a:stretch>
        </p:blipFill>
        <p:spPr>
          <a:xfrm>
            <a:off x="7968800" y="4613900"/>
            <a:ext cx="1057200" cy="430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pic>
        <p:nvPicPr>
          <p:cNvPr id="265" name="Google Shape;265;p34"/>
          <p:cNvPicPr preferRelativeResize="0"/>
          <p:nvPr/>
        </p:nvPicPr>
        <p:blipFill>
          <a:blip r:embed="rId3">
            <a:alphaModFix/>
          </a:blip>
          <a:stretch>
            <a:fillRect/>
          </a:stretch>
        </p:blipFill>
        <p:spPr>
          <a:xfrm>
            <a:off x="152400" y="884025"/>
            <a:ext cx="1936860" cy="4107076"/>
          </a:xfrm>
          <a:prstGeom prst="rect">
            <a:avLst/>
          </a:prstGeom>
          <a:noFill/>
          <a:ln>
            <a:noFill/>
          </a:ln>
        </p:spPr>
      </p:pic>
      <p:pic>
        <p:nvPicPr>
          <p:cNvPr id="266" name="Google Shape;266;p34"/>
          <p:cNvPicPr preferRelativeResize="0"/>
          <p:nvPr/>
        </p:nvPicPr>
        <p:blipFill>
          <a:blip r:embed="rId4">
            <a:alphaModFix/>
          </a:blip>
          <a:stretch>
            <a:fillRect/>
          </a:stretch>
        </p:blipFill>
        <p:spPr>
          <a:xfrm>
            <a:off x="2057650" y="908747"/>
            <a:ext cx="2540199" cy="4138154"/>
          </a:xfrm>
          <a:prstGeom prst="rect">
            <a:avLst/>
          </a:prstGeom>
          <a:noFill/>
          <a:ln>
            <a:noFill/>
          </a:ln>
        </p:spPr>
      </p:pic>
      <p:pic>
        <p:nvPicPr>
          <p:cNvPr id="267" name="Google Shape;267;p34"/>
          <p:cNvPicPr preferRelativeResize="0"/>
          <p:nvPr/>
        </p:nvPicPr>
        <p:blipFill>
          <a:blip r:embed="rId5">
            <a:alphaModFix/>
          </a:blip>
          <a:stretch>
            <a:fillRect/>
          </a:stretch>
        </p:blipFill>
        <p:spPr>
          <a:xfrm>
            <a:off x="4674043" y="884025"/>
            <a:ext cx="2540214" cy="4107075"/>
          </a:xfrm>
          <a:prstGeom prst="rect">
            <a:avLst/>
          </a:prstGeom>
          <a:noFill/>
          <a:ln>
            <a:noFill/>
          </a:ln>
        </p:spPr>
      </p:pic>
      <p:pic>
        <p:nvPicPr>
          <p:cNvPr id="268" name="Google Shape;268;p34"/>
          <p:cNvPicPr preferRelativeResize="0"/>
          <p:nvPr/>
        </p:nvPicPr>
        <p:blipFill>
          <a:blip r:embed="rId6">
            <a:alphaModFix/>
          </a:blip>
          <a:stretch>
            <a:fillRect/>
          </a:stretch>
        </p:blipFill>
        <p:spPr>
          <a:xfrm>
            <a:off x="7214250" y="852950"/>
            <a:ext cx="1936851" cy="4138151"/>
          </a:xfrm>
          <a:prstGeom prst="rect">
            <a:avLst/>
          </a:prstGeom>
          <a:noFill/>
          <a:ln>
            <a:noFill/>
          </a:ln>
        </p:spPr>
      </p:pic>
      <p:pic>
        <p:nvPicPr>
          <p:cNvPr id="269" name="Google Shape;269;p34"/>
          <p:cNvPicPr preferRelativeResize="0"/>
          <p:nvPr/>
        </p:nvPicPr>
        <p:blipFill>
          <a:blip r:embed="rId7">
            <a:alphaModFix/>
          </a:blip>
          <a:stretch>
            <a:fillRect/>
          </a:stretch>
        </p:blipFill>
        <p:spPr>
          <a:xfrm>
            <a:off x="8142125" y="4735950"/>
            <a:ext cx="1001875" cy="407550"/>
          </a:xfrm>
          <a:prstGeom prst="rect">
            <a:avLst/>
          </a:prstGeom>
          <a:noFill/>
          <a:ln>
            <a:noFill/>
          </a:ln>
        </p:spPr>
      </p:pic>
      <p:sp>
        <p:nvSpPr>
          <p:cNvPr id="270" name="Google Shape;270;p34"/>
          <p:cNvSpPr txBox="1">
            <a:spLocks noGrp="1"/>
          </p:cNvSpPr>
          <p:nvPr>
            <p:ph type="title"/>
          </p:nvPr>
        </p:nvSpPr>
        <p:spPr>
          <a:xfrm>
            <a:off x="215100" y="1589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C4587"/>
                </a:solidFill>
                <a:latin typeface="Times New Roman"/>
                <a:ea typeface="Times New Roman"/>
                <a:cs typeface="Times New Roman"/>
                <a:sym typeface="Times New Roman"/>
              </a:rPr>
              <a:t>Governance Model …. CONT</a:t>
            </a:r>
            <a:endParaRPr>
              <a:solidFill>
                <a:srgbClr val="1C4587"/>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1C4587"/>
                </a:solidFill>
                <a:latin typeface="Times New Roman"/>
                <a:ea typeface="Times New Roman"/>
                <a:cs typeface="Times New Roman"/>
                <a:sym typeface="Times New Roman"/>
              </a:rPr>
              <a:t>Visualization in Tableau </a:t>
            </a:r>
            <a:endParaRPr>
              <a:solidFill>
                <a:srgbClr val="1C4587"/>
              </a:solidFill>
              <a:latin typeface="Times New Roman"/>
              <a:ea typeface="Times New Roman"/>
              <a:cs typeface="Times New Roman"/>
              <a:sym typeface="Times New Roman"/>
            </a:endParaRPr>
          </a:p>
        </p:txBody>
      </p:sp>
      <p:pic>
        <p:nvPicPr>
          <p:cNvPr id="276" name="Google Shape;276;p35"/>
          <p:cNvPicPr preferRelativeResize="0"/>
          <p:nvPr/>
        </p:nvPicPr>
        <p:blipFill>
          <a:blip r:embed="rId3">
            <a:alphaModFix/>
          </a:blip>
          <a:stretch>
            <a:fillRect/>
          </a:stretch>
        </p:blipFill>
        <p:spPr>
          <a:xfrm>
            <a:off x="752350" y="2390625"/>
            <a:ext cx="8101601" cy="2020550"/>
          </a:xfrm>
          <a:prstGeom prst="rect">
            <a:avLst/>
          </a:prstGeom>
          <a:noFill/>
          <a:ln>
            <a:noFill/>
          </a:ln>
        </p:spPr>
      </p:pic>
      <p:pic>
        <p:nvPicPr>
          <p:cNvPr id="277" name="Google Shape;277;p35"/>
          <p:cNvPicPr preferRelativeResize="0"/>
          <p:nvPr/>
        </p:nvPicPr>
        <p:blipFill>
          <a:blip r:embed="rId4">
            <a:alphaModFix/>
          </a:blip>
          <a:stretch>
            <a:fillRect/>
          </a:stretch>
        </p:blipFill>
        <p:spPr>
          <a:xfrm>
            <a:off x="760650" y="968200"/>
            <a:ext cx="8101598" cy="1257473"/>
          </a:xfrm>
          <a:prstGeom prst="rect">
            <a:avLst/>
          </a:prstGeom>
          <a:noFill/>
          <a:ln>
            <a:noFill/>
          </a:ln>
        </p:spPr>
      </p:pic>
      <p:cxnSp>
        <p:nvCxnSpPr>
          <p:cNvPr id="278" name="Google Shape;278;p35"/>
          <p:cNvCxnSpPr>
            <a:stCxn id="277" idx="3"/>
            <a:endCxn id="276" idx="1"/>
          </p:cNvCxnSpPr>
          <p:nvPr/>
        </p:nvCxnSpPr>
        <p:spPr>
          <a:xfrm flipH="1">
            <a:off x="752348" y="1596936"/>
            <a:ext cx="8109900" cy="1803900"/>
          </a:xfrm>
          <a:prstGeom prst="curvedConnector5">
            <a:avLst>
              <a:gd name="adj1" fmla="val 297"/>
              <a:gd name="adj2" fmla="val 39426"/>
              <a:gd name="adj3" fmla="val 99004"/>
            </a:avLst>
          </a:prstGeom>
          <a:noFill/>
          <a:ln w="19050" cap="flat" cmpd="sng">
            <a:solidFill>
              <a:srgbClr val="B7B7B7"/>
            </a:solidFill>
            <a:prstDash val="solid"/>
            <a:round/>
            <a:headEnd type="none" w="med" len="med"/>
            <a:tailEnd type="none" w="med" len="med"/>
          </a:ln>
        </p:spPr>
      </p:cxnSp>
      <p:pic>
        <p:nvPicPr>
          <p:cNvPr id="279" name="Google Shape;279;p35"/>
          <p:cNvPicPr preferRelativeResize="0"/>
          <p:nvPr/>
        </p:nvPicPr>
        <p:blipFill rotWithShape="1">
          <a:blip r:embed="rId5">
            <a:alphaModFix/>
          </a:blip>
          <a:srcRect l="4642" t="32166" r="3799" b="31059"/>
          <a:stretch/>
        </p:blipFill>
        <p:spPr>
          <a:xfrm>
            <a:off x="132725" y="4634000"/>
            <a:ext cx="941850" cy="368175"/>
          </a:xfrm>
          <a:prstGeom prst="rect">
            <a:avLst/>
          </a:prstGeom>
          <a:noFill/>
          <a:ln>
            <a:noFill/>
          </a:ln>
        </p:spPr>
      </p:pic>
      <p:pic>
        <p:nvPicPr>
          <p:cNvPr id="280" name="Google Shape;280;p35"/>
          <p:cNvPicPr preferRelativeResize="0"/>
          <p:nvPr/>
        </p:nvPicPr>
        <p:blipFill>
          <a:blip r:embed="rId6">
            <a:alphaModFix/>
          </a:blip>
          <a:stretch>
            <a:fillRect/>
          </a:stretch>
        </p:blipFill>
        <p:spPr>
          <a:xfrm>
            <a:off x="7763550" y="4530400"/>
            <a:ext cx="1262450" cy="513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6"/>
          <p:cNvPicPr preferRelativeResize="0"/>
          <p:nvPr/>
        </p:nvPicPr>
        <p:blipFill>
          <a:blip r:embed="rId3">
            <a:alphaModFix/>
          </a:blip>
          <a:stretch>
            <a:fillRect/>
          </a:stretch>
        </p:blipFill>
        <p:spPr>
          <a:xfrm>
            <a:off x="154200" y="219525"/>
            <a:ext cx="6655698" cy="4704450"/>
          </a:xfrm>
          <a:prstGeom prst="rect">
            <a:avLst/>
          </a:prstGeom>
          <a:noFill/>
          <a:ln>
            <a:noFill/>
          </a:ln>
        </p:spPr>
      </p:pic>
      <p:sp>
        <p:nvSpPr>
          <p:cNvPr id="286" name="Google Shape;286;p36"/>
          <p:cNvSpPr txBox="1"/>
          <p:nvPr/>
        </p:nvSpPr>
        <p:spPr>
          <a:xfrm>
            <a:off x="6809900" y="317525"/>
            <a:ext cx="22614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Future:</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Marketing analytics for sellers.</a:t>
            </a:r>
            <a:endParaRPr/>
          </a:p>
          <a:p>
            <a:pPr marL="457200" lvl="0" indent="-317500" algn="l" rtl="0">
              <a:spcBef>
                <a:spcPts val="0"/>
              </a:spcBef>
              <a:spcAft>
                <a:spcPts val="0"/>
              </a:spcAft>
              <a:buSzPts val="1400"/>
              <a:buChar char="●"/>
            </a:pPr>
            <a:r>
              <a:rPr lang="en"/>
              <a:t>Product category for sellers (for supply chain).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37"/>
          <p:cNvPicPr preferRelativeResize="0"/>
          <p:nvPr/>
        </p:nvPicPr>
        <p:blipFill>
          <a:blip r:embed="rId3">
            <a:alphaModFix/>
          </a:blip>
          <a:stretch>
            <a:fillRect/>
          </a:stretch>
        </p:blipFill>
        <p:spPr>
          <a:xfrm>
            <a:off x="199575" y="171775"/>
            <a:ext cx="6495150" cy="4772151"/>
          </a:xfrm>
          <a:prstGeom prst="rect">
            <a:avLst/>
          </a:prstGeom>
          <a:noFill/>
          <a:ln>
            <a:noFill/>
          </a:ln>
        </p:spPr>
      </p:pic>
      <p:sp>
        <p:nvSpPr>
          <p:cNvPr id="292" name="Google Shape;292;p37"/>
          <p:cNvSpPr txBox="1"/>
          <p:nvPr/>
        </p:nvSpPr>
        <p:spPr>
          <a:xfrm>
            <a:off x="6694725" y="317525"/>
            <a:ext cx="23766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Future:</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Scope of revenue growth</a:t>
            </a:r>
            <a:endParaRPr/>
          </a:p>
          <a:p>
            <a:pPr marL="457200" lvl="0" indent="-317500" algn="l" rtl="0">
              <a:spcBef>
                <a:spcPts val="0"/>
              </a:spcBef>
              <a:spcAft>
                <a:spcPts val="0"/>
              </a:spcAft>
              <a:buSzPts val="1400"/>
              <a:buChar char="●"/>
            </a:pPr>
            <a:r>
              <a:rPr lang="en"/>
              <a:t>Revenue model improvement ex: With advertisement, coupons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8"/>
          <p:cNvPicPr preferRelativeResize="0"/>
          <p:nvPr/>
        </p:nvPicPr>
        <p:blipFill>
          <a:blip r:embed="rId3">
            <a:alphaModFix/>
          </a:blip>
          <a:stretch>
            <a:fillRect/>
          </a:stretch>
        </p:blipFill>
        <p:spPr>
          <a:xfrm>
            <a:off x="185250" y="222250"/>
            <a:ext cx="6598374" cy="4699001"/>
          </a:xfrm>
          <a:prstGeom prst="rect">
            <a:avLst/>
          </a:prstGeom>
          <a:noFill/>
          <a:ln>
            <a:noFill/>
          </a:ln>
        </p:spPr>
      </p:pic>
      <p:sp>
        <p:nvSpPr>
          <p:cNvPr id="298" name="Google Shape;298;p38"/>
          <p:cNvSpPr txBox="1"/>
          <p:nvPr/>
        </p:nvSpPr>
        <p:spPr>
          <a:xfrm>
            <a:off x="6694725" y="317525"/>
            <a:ext cx="23766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   Future:</a:t>
            </a:r>
            <a:endParaRPr b="1"/>
          </a:p>
          <a:p>
            <a:pPr marL="0" lvl="0" indent="0" algn="l" rtl="0">
              <a:spcBef>
                <a:spcPts val="0"/>
              </a:spcBef>
              <a:spcAft>
                <a:spcPts val="0"/>
              </a:spcAft>
              <a:buNone/>
            </a:pPr>
            <a:endParaRPr b="1"/>
          </a:p>
          <a:p>
            <a:pPr marL="457200" lvl="0" indent="-317500" algn="l" rtl="0">
              <a:spcBef>
                <a:spcPts val="0"/>
              </a:spcBef>
              <a:spcAft>
                <a:spcPts val="0"/>
              </a:spcAft>
              <a:buSzPts val="1400"/>
              <a:buChar char="●"/>
            </a:pPr>
            <a:r>
              <a:rPr lang="en"/>
              <a:t>Model for estimating delivery based on multiple factors. Ex: workforce, climate, product demand, type of the product.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9"/>
          <p:cNvSpPr txBox="1">
            <a:spLocks noGrp="1"/>
          </p:cNvSpPr>
          <p:nvPr>
            <p:ph type="title"/>
          </p:nvPr>
        </p:nvSpPr>
        <p:spPr>
          <a:xfrm>
            <a:off x="311700" y="40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solidFill>
                  <a:srgbClr val="1C4587"/>
                </a:solidFill>
                <a:latin typeface="Times New Roman"/>
                <a:ea typeface="Times New Roman"/>
                <a:cs typeface="Times New Roman"/>
                <a:sym typeface="Times New Roman"/>
              </a:rPr>
              <a:t>       Challenges </a:t>
            </a:r>
            <a:endParaRPr sz="2820" b="1">
              <a:solidFill>
                <a:srgbClr val="1C4587"/>
              </a:solidFill>
              <a:latin typeface="Times New Roman"/>
              <a:ea typeface="Times New Roman"/>
              <a:cs typeface="Times New Roman"/>
              <a:sym typeface="Times New Roman"/>
            </a:endParaRPr>
          </a:p>
        </p:txBody>
      </p:sp>
      <p:sp>
        <p:nvSpPr>
          <p:cNvPr id="304" name="Google Shape;304;p39"/>
          <p:cNvSpPr txBox="1"/>
          <p:nvPr/>
        </p:nvSpPr>
        <p:spPr>
          <a:xfrm>
            <a:off x="997675" y="678450"/>
            <a:ext cx="7332600" cy="3508623"/>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Lack of proper information about the company's present data driven stance. </a:t>
            </a:r>
            <a:endParaRPr sz="1800" dirty="0">
              <a:solidFill>
                <a:srgbClr val="1C4587"/>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It was pretty challenging to gather a complete company profile and competitors due to its foreign origin and its startup status. </a:t>
            </a:r>
            <a:endParaRPr sz="1800" dirty="0">
              <a:solidFill>
                <a:srgbClr val="1C4587"/>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rgbClr val="1C4587"/>
              </a:buClr>
              <a:buSzPts val="1800"/>
              <a:buFont typeface="Times New Roman"/>
              <a:buChar char="●"/>
            </a:pPr>
            <a:r>
              <a:rPr lang="en" sz="1800" dirty="0">
                <a:solidFill>
                  <a:srgbClr val="1C4587"/>
                </a:solidFill>
                <a:latin typeface="Times New Roman"/>
                <a:ea typeface="Times New Roman"/>
                <a:cs typeface="Times New Roman"/>
                <a:sym typeface="Times New Roman"/>
              </a:rPr>
              <a:t>Unable to gather necessary information about the company due to the language barrier. </a:t>
            </a:r>
            <a:endParaRPr sz="1800" dirty="0">
              <a:solidFill>
                <a:srgbClr val="1C4587"/>
              </a:solidFill>
              <a:latin typeface="Times New Roman"/>
              <a:ea typeface="Times New Roman"/>
              <a:cs typeface="Times New Roman"/>
              <a:sym typeface="Times New Roman"/>
            </a:endParaRPr>
          </a:p>
          <a:p>
            <a:pPr marL="457200" lvl="0" indent="-330200" algn="l" rtl="0">
              <a:lnSpc>
                <a:spcPct val="150000"/>
              </a:lnSpc>
              <a:spcBef>
                <a:spcPts val="0"/>
              </a:spcBef>
              <a:spcAft>
                <a:spcPts val="0"/>
              </a:spcAft>
              <a:buClr>
                <a:srgbClr val="1C4587"/>
              </a:buClr>
              <a:buSzPts val="1600"/>
              <a:buFont typeface="Times New Roman"/>
              <a:buChar char="●"/>
            </a:pPr>
            <a:r>
              <a:rPr lang="en" sz="1800" dirty="0">
                <a:solidFill>
                  <a:srgbClr val="1C4587"/>
                </a:solidFill>
                <a:latin typeface="Times New Roman"/>
                <a:ea typeface="Times New Roman"/>
                <a:cs typeface="Times New Roman"/>
                <a:sym typeface="Times New Roman"/>
              </a:rPr>
              <a:t>There was no financial information available </a:t>
            </a:r>
            <a:r>
              <a:rPr lang="en" sz="1800">
                <a:solidFill>
                  <a:srgbClr val="1C4587"/>
                </a:solidFill>
                <a:latin typeface="Times New Roman"/>
                <a:ea typeface="Times New Roman"/>
                <a:cs typeface="Times New Roman"/>
                <a:sym typeface="Times New Roman"/>
              </a:rPr>
              <a:t>to assess </a:t>
            </a:r>
            <a:r>
              <a:rPr lang="en" sz="1800" dirty="0">
                <a:solidFill>
                  <a:srgbClr val="1C4587"/>
                </a:solidFill>
                <a:latin typeface="Times New Roman"/>
                <a:ea typeface="Times New Roman"/>
                <a:cs typeface="Times New Roman"/>
                <a:sym typeface="Times New Roman"/>
              </a:rPr>
              <a:t>their financial stance except the amount of capital they are raising in different rounds.</a:t>
            </a:r>
            <a:r>
              <a:rPr lang="en" sz="1600" dirty="0">
                <a:solidFill>
                  <a:srgbClr val="1C4587"/>
                </a:solidFill>
                <a:latin typeface="Times New Roman"/>
                <a:ea typeface="Times New Roman"/>
                <a:cs typeface="Times New Roman"/>
                <a:sym typeface="Times New Roman"/>
              </a:rPr>
              <a:t> </a:t>
            </a:r>
            <a:endParaRPr sz="1600" dirty="0">
              <a:solidFill>
                <a:srgbClr val="1C4587"/>
              </a:solidFill>
              <a:latin typeface="Times New Roman"/>
              <a:ea typeface="Times New Roman"/>
              <a:cs typeface="Times New Roman"/>
              <a:sym typeface="Times New Roman"/>
            </a:endParaRPr>
          </a:p>
        </p:txBody>
      </p:sp>
      <p:pic>
        <p:nvPicPr>
          <p:cNvPr id="305" name="Google Shape;305;p39"/>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306" name="Google Shape;306;p39"/>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0"/>
          <p:cNvSpPr txBox="1">
            <a:spLocks noGrp="1"/>
          </p:cNvSpPr>
          <p:nvPr>
            <p:ph type="title"/>
          </p:nvPr>
        </p:nvSpPr>
        <p:spPr>
          <a:xfrm>
            <a:off x="311700" y="178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solidFill>
                  <a:srgbClr val="1C4587"/>
                </a:solidFill>
                <a:latin typeface="Times New Roman"/>
                <a:ea typeface="Times New Roman"/>
                <a:cs typeface="Times New Roman"/>
                <a:sym typeface="Times New Roman"/>
              </a:rPr>
              <a:t>      Lesson Learned and Improvement </a:t>
            </a:r>
            <a:endParaRPr sz="2820" b="1">
              <a:solidFill>
                <a:srgbClr val="1C4587"/>
              </a:solidFill>
              <a:latin typeface="Times New Roman"/>
              <a:ea typeface="Times New Roman"/>
              <a:cs typeface="Times New Roman"/>
              <a:sym typeface="Times New Roman"/>
            </a:endParaRPr>
          </a:p>
        </p:txBody>
      </p:sp>
      <p:sp>
        <p:nvSpPr>
          <p:cNvPr id="312" name="Google Shape;312;p40"/>
          <p:cNvSpPr txBox="1"/>
          <p:nvPr/>
        </p:nvSpPr>
        <p:spPr>
          <a:xfrm>
            <a:off x="695400" y="1303375"/>
            <a:ext cx="8136900" cy="16317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rgbClr val="1C4587"/>
              </a:buClr>
              <a:buSzPts val="1600"/>
              <a:buFont typeface="Times New Roman"/>
              <a:buChar char="-"/>
            </a:pPr>
            <a:r>
              <a:rPr lang="en" sz="1600" dirty="0">
                <a:solidFill>
                  <a:srgbClr val="1C4587"/>
                </a:solidFill>
                <a:latin typeface="Times New Roman"/>
                <a:ea typeface="Times New Roman"/>
                <a:cs typeface="Times New Roman"/>
                <a:sym typeface="Times New Roman"/>
              </a:rPr>
              <a:t>If </a:t>
            </a:r>
            <a:r>
              <a:rPr lang="en" sz="1600" dirty="0" err="1">
                <a:solidFill>
                  <a:srgbClr val="1C4587"/>
                </a:solidFill>
                <a:latin typeface="Times New Roman"/>
                <a:ea typeface="Times New Roman"/>
                <a:cs typeface="Times New Roman"/>
                <a:sym typeface="Times New Roman"/>
              </a:rPr>
              <a:t>Olist</a:t>
            </a:r>
            <a:r>
              <a:rPr lang="en" sz="1600" dirty="0">
                <a:solidFill>
                  <a:srgbClr val="1C4587"/>
                </a:solidFill>
                <a:latin typeface="Times New Roman"/>
                <a:ea typeface="Times New Roman"/>
                <a:cs typeface="Times New Roman"/>
                <a:sym typeface="Times New Roman"/>
              </a:rPr>
              <a:t> could have an interface for translation then non-native people would be able to interact with the product better.</a:t>
            </a:r>
            <a:endParaRPr sz="1600" dirty="0">
              <a:solidFill>
                <a:srgbClr val="1C4587"/>
              </a:solidFill>
              <a:latin typeface="Times New Roman"/>
              <a:ea typeface="Times New Roman"/>
              <a:cs typeface="Times New Roman"/>
              <a:sym typeface="Times New Roman"/>
            </a:endParaRPr>
          </a:p>
          <a:p>
            <a:pPr marL="457200" lvl="0" indent="-330200" algn="l" rtl="0">
              <a:spcBef>
                <a:spcPts val="0"/>
              </a:spcBef>
              <a:spcAft>
                <a:spcPts val="0"/>
              </a:spcAft>
              <a:buClr>
                <a:srgbClr val="1C4587"/>
              </a:buClr>
              <a:buSzPts val="1600"/>
              <a:buFont typeface="Times New Roman"/>
              <a:buChar char="-"/>
            </a:pPr>
            <a:r>
              <a:rPr lang="en" sz="1600" dirty="0">
                <a:solidFill>
                  <a:srgbClr val="1C4587"/>
                </a:solidFill>
                <a:highlight>
                  <a:srgbClr val="FFFFFF"/>
                </a:highlight>
                <a:latin typeface="Times New Roman"/>
                <a:ea typeface="Times New Roman"/>
                <a:cs typeface="Times New Roman"/>
                <a:sym typeface="Times New Roman"/>
              </a:rPr>
              <a:t>Establish a single standard report system based on data quality metrics and coding</a:t>
            </a:r>
            <a:endParaRPr sz="1600" dirty="0">
              <a:solidFill>
                <a:srgbClr val="1C4587"/>
              </a:solidFill>
              <a:latin typeface="Times New Roman"/>
              <a:ea typeface="Times New Roman"/>
              <a:cs typeface="Times New Roman"/>
              <a:sym typeface="Times New Roman"/>
            </a:endParaRPr>
          </a:p>
          <a:p>
            <a:pPr marL="457200" lvl="0" indent="-330200" algn="l" rtl="0">
              <a:spcBef>
                <a:spcPts val="0"/>
              </a:spcBef>
              <a:spcAft>
                <a:spcPts val="0"/>
              </a:spcAft>
              <a:buClr>
                <a:srgbClr val="1C4587"/>
              </a:buClr>
              <a:buSzPts val="1600"/>
              <a:buFont typeface="Times New Roman"/>
              <a:buChar char="-"/>
            </a:pPr>
            <a:r>
              <a:rPr lang="en" sz="1600" dirty="0">
                <a:solidFill>
                  <a:srgbClr val="1C4587"/>
                </a:solidFill>
                <a:latin typeface="Times New Roman"/>
                <a:ea typeface="Times New Roman"/>
                <a:cs typeface="Times New Roman"/>
                <a:sym typeface="Times New Roman"/>
              </a:rPr>
              <a:t>The value of focusing on individual personas while developing our data driven process.</a:t>
            </a:r>
            <a:endParaRPr sz="1600" dirty="0">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endParaRPr sz="1600" b="1" dirty="0">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313" name="Google Shape;313;p40"/>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314" name="Google Shape;314;p40"/>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1"/>
          <p:cNvSpPr txBox="1"/>
          <p:nvPr/>
        </p:nvSpPr>
        <p:spPr>
          <a:xfrm>
            <a:off x="1031057" y="1592425"/>
            <a:ext cx="7772400" cy="11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b="1">
                <a:solidFill>
                  <a:srgbClr val="1155CC"/>
                </a:solidFill>
                <a:latin typeface="Cousine"/>
                <a:ea typeface="Cousine"/>
                <a:cs typeface="Cousine"/>
                <a:sym typeface="Cousine"/>
              </a:rPr>
              <a:t>Thanks!</a:t>
            </a:r>
            <a:endParaRPr sz="6000" b="1">
              <a:solidFill>
                <a:srgbClr val="1155CC"/>
              </a:solidFill>
              <a:latin typeface="Cousine"/>
              <a:ea typeface="Cousine"/>
              <a:cs typeface="Cousine"/>
              <a:sym typeface="Cousine"/>
            </a:endParaRPr>
          </a:p>
        </p:txBody>
      </p:sp>
      <p:sp>
        <p:nvSpPr>
          <p:cNvPr id="320" name="Google Shape;320;p41"/>
          <p:cNvSpPr txBox="1"/>
          <p:nvPr/>
        </p:nvSpPr>
        <p:spPr>
          <a:xfrm>
            <a:off x="1031057" y="2596695"/>
            <a:ext cx="6593700" cy="784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 sz="3600" dirty="0">
                <a:solidFill>
                  <a:srgbClr val="1155CC"/>
                </a:solidFill>
                <a:latin typeface="Cousine"/>
                <a:ea typeface="Cousine"/>
                <a:cs typeface="Cousine"/>
                <a:sym typeface="Cousine"/>
              </a:rPr>
              <a:t>ANY QUESTIONS?</a:t>
            </a:r>
            <a:endParaRPr sz="3600" dirty="0">
              <a:solidFill>
                <a:srgbClr val="1155CC"/>
              </a:solidFill>
              <a:latin typeface="Cousine"/>
              <a:ea typeface="Cousine"/>
              <a:cs typeface="Cousine"/>
              <a:sym typeface="Cousine"/>
            </a:endParaRPr>
          </a:p>
        </p:txBody>
      </p:sp>
      <p:pic>
        <p:nvPicPr>
          <p:cNvPr id="321" name="Google Shape;321;p41"/>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322" name="Google Shape;322;p41"/>
          <p:cNvPicPr preferRelativeResize="0"/>
          <p:nvPr/>
        </p:nvPicPr>
        <p:blipFill rotWithShape="1">
          <a:blip r:embed="rId4">
            <a:alphaModFix/>
          </a:blip>
          <a:srcRect l="4642" t="32166" r="3799" b="31059"/>
          <a:stretch/>
        </p:blipFill>
        <p:spPr>
          <a:xfrm>
            <a:off x="132725" y="4600950"/>
            <a:ext cx="1026375" cy="401225"/>
          </a:xfrm>
          <a:prstGeom prst="rect">
            <a:avLst/>
          </a:prstGeom>
          <a:noFill/>
          <a:ln>
            <a:noFill/>
          </a:ln>
        </p:spPr>
      </p:pic>
      <p:pic>
        <p:nvPicPr>
          <p:cNvPr id="323" name="Google Shape;323;p41"/>
          <p:cNvPicPr preferRelativeResize="0"/>
          <p:nvPr/>
        </p:nvPicPr>
        <p:blipFill>
          <a:blip r:embed="rId5">
            <a:alphaModFix/>
          </a:blip>
          <a:stretch>
            <a:fillRect/>
          </a:stretch>
        </p:blipFill>
        <p:spPr>
          <a:xfrm>
            <a:off x="5083700" y="1592436"/>
            <a:ext cx="4265550" cy="17037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2348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   </a:t>
            </a:r>
            <a:r>
              <a:rPr lang="en" sz="3133" b="1">
                <a:solidFill>
                  <a:srgbClr val="1C4587"/>
                </a:solidFill>
                <a:latin typeface="Times New Roman"/>
                <a:ea typeface="Times New Roman"/>
                <a:cs typeface="Times New Roman"/>
                <a:sym typeface="Times New Roman"/>
              </a:rPr>
              <a:t>Olist at a Glance</a:t>
            </a:r>
            <a:r>
              <a:rPr lang="en"/>
              <a:t> </a:t>
            </a:r>
            <a:endParaRPr/>
          </a:p>
        </p:txBody>
      </p:sp>
      <p:sp>
        <p:nvSpPr>
          <p:cNvPr id="76" name="Google Shape;76;p15"/>
          <p:cNvSpPr txBox="1"/>
          <p:nvPr/>
        </p:nvSpPr>
        <p:spPr>
          <a:xfrm>
            <a:off x="542700" y="992750"/>
            <a:ext cx="8058600" cy="2678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dirty="0" err="1">
                <a:solidFill>
                  <a:srgbClr val="1C4587"/>
                </a:solidFill>
                <a:latin typeface="Times New Roman"/>
                <a:ea typeface="Times New Roman"/>
                <a:cs typeface="Times New Roman"/>
                <a:sym typeface="Times New Roman"/>
              </a:rPr>
              <a:t>Olist</a:t>
            </a:r>
            <a:r>
              <a:rPr lang="en" sz="1800" dirty="0">
                <a:solidFill>
                  <a:srgbClr val="1C4587"/>
                </a:solidFill>
                <a:latin typeface="Times New Roman"/>
                <a:ea typeface="Times New Roman"/>
                <a:cs typeface="Times New Roman"/>
                <a:sym typeface="Times New Roman"/>
              </a:rPr>
              <a:t>, a Brazilian e-commerce platform founded in 2015, connects small businesses to larger product marketplaces to help entrepreneurs sell their products to a larger customer base. </a:t>
            </a:r>
            <a:r>
              <a:rPr lang="en" sz="1800" dirty="0" err="1">
                <a:solidFill>
                  <a:srgbClr val="1C4587"/>
                </a:solidFill>
                <a:latin typeface="Times New Roman"/>
                <a:ea typeface="Times New Roman"/>
                <a:cs typeface="Times New Roman"/>
                <a:sym typeface="Times New Roman"/>
              </a:rPr>
              <a:t>Olist</a:t>
            </a:r>
            <a:r>
              <a:rPr lang="en" sz="1800" dirty="0">
                <a:solidFill>
                  <a:srgbClr val="1C4587"/>
                </a:solidFill>
                <a:latin typeface="Times New Roman"/>
                <a:ea typeface="Times New Roman"/>
                <a:cs typeface="Times New Roman"/>
                <a:sym typeface="Times New Roman"/>
              </a:rPr>
              <a:t> connects entrepreneurs with major online retailers and allows shopkeepers to advertise and sell in the marketplaces without complication, enabling retail companies to reach out to the international marketplaces, improve the shopping experience and modify their purchasing behavior. Through a single, seamless integration, </a:t>
            </a:r>
            <a:r>
              <a:rPr lang="en" sz="1800" dirty="0" err="1">
                <a:solidFill>
                  <a:srgbClr val="1C4587"/>
                </a:solidFill>
                <a:latin typeface="Times New Roman"/>
                <a:ea typeface="Times New Roman"/>
                <a:cs typeface="Times New Roman"/>
                <a:sym typeface="Times New Roman"/>
              </a:rPr>
              <a:t>Olist</a:t>
            </a:r>
            <a:r>
              <a:rPr lang="en" sz="1800" dirty="0">
                <a:solidFill>
                  <a:srgbClr val="1C4587"/>
                </a:solidFill>
                <a:latin typeface="Times New Roman"/>
                <a:ea typeface="Times New Roman"/>
                <a:cs typeface="Times New Roman"/>
                <a:sym typeface="Times New Roman"/>
              </a:rPr>
              <a:t> provides full stack operational support to merchants by managing product catalogues, inventory, pricing, fulfillment, customer service, and payments in a single place</a:t>
            </a:r>
            <a:endParaRPr sz="1800" dirty="0">
              <a:solidFill>
                <a:srgbClr val="1C4587"/>
              </a:solidFill>
              <a:latin typeface="Times New Roman"/>
              <a:ea typeface="Times New Roman"/>
              <a:cs typeface="Times New Roman"/>
              <a:sym typeface="Times New Roman"/>
            </a:endParaRPr>
          </a:p>
        </p:txBody>
      </p:sp>
      <p:pic>
        <p:nvPicPr>
          <p:cNvPr id="77" name="Google Shape;77;p15"/>
          <p:cNvPicPr preferRelativeResize="0"/>
          <p:nvPr/>
        </p:nvPicPr>
        <p:blipFill>
          <a:blip r:embed="rId3">
            <a:alphaModFix/>
          </a:blip>
          <a:stretch>
            <a:fillRect/>
          </a:stretch>
        </p:blipFill>
        <p:spPr>
          <a:xfrm>
            <a:off x="7618125" y="4471250"/>
            <a:ext cx="1407876" cy="572700"/>
          </a:xfrm>
          <a:prstGeom prst="rect">
            <a:avLst/>
          </a:prstGeom>
          <a:noFill/>
          <a:ln>
            <a:noFill/>
          </a:ln>
        </p:spPr>
      </p:pic>
      <p:pic>
        <p:nvPicPr>
          <p:cNvPr id="78" name="Google Shape;78;p15"/>
          <p:cNvPicPr preferRelativeResize="0"/>
          <p:nvPr/>
        </p:nvPicPr>
        <p:blipFill rotWithShape="1">
          <a:blip r:embed="rId4">
            <a:alphaModFix/>
          </a:blip>
          <a:srcRect l="4642" t="32166" r="3799" b="31059"/>
          <a:stretch/>
        </p:blipFill>
        <p:spPr>
          <a:xfrm>
            <a:off x="106300" y="4643750"/>
            <a:ext cx="1023745" cy="40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p:nvPr/>
        </p:nvSpPr>
        <p:spPr>
          <a:xfrm>
            <a:off x="464600" y="106625"/>
            <a:ext cx="8561400" cy="411648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b="1" dirty="0">
                <a:solidFill>
                  <a:srgbClr val="1C4587"/>
                </a:solidFill>
                <a:latin typeface="Times New Roman"/>
                <a:ea typeface="Times New Roman"/>
                <a:cs typeface="Times New Roman"/>
                <a:sym typeface="Times New Roman"/>
              </a:rPr>
              <a:t>Problem statement:</a:t>
            </a:r>
            <a:endParaRPr sz="2000" b="1" dirty="0">
              <a:solidFill>
                <a:srgbClr val="1C4587"/>
              </a:solidFill>
              <a:latin typeface="Times New Roman"/>
              <a:ea typeface="Times New Roman"/>
              <a:cs typeface="Times New Roman"/>
              <a:sym typeface="Times New Roman"/>
            </a:endParaRPr>
          </a:p>
          <a:p>
            <a:pPr marL="0" lvl="0" indent="0" algn="just" rtl="0">
              <a:lnSpc>
                <a:spcPct val="115000"/>
              </a:lnSpc>
              <a:spcBef>
                <a:spcPts val="1200"/>
              </a:spcBef>
              <a:spcAft>
                <a:spcPts val="0"/>
              </a:spcAft>
              <a:buClr>
                <a:schemeClr val="dk1"/>
              </a:buClr>
              <a:buSzPts val="1100"/>
              <a:buFont typeface="Arial"/>
              <a:buNone/>
            </a:pPr>
            <a:r>
              <a:rPr lang="en" sz="1700" dirty="0">
                <a:solidFill>
                  <a:srgbClr val="1C4587"/>
                </a:solidFill>
                <a:latin typeface="Times New Roman"/>
                <a:ea typeface="Times New Roman"/>
                <a:cs typeface="Times New Roman"/>
                <a:sym typeface="Times New Roman"/>
              </a:rPr>
              <a:t>How </a:t>
            </a:r>
            <a:r>
              <a:rPr lang="en" sz="1700" dirty="0" err="1">
                <a:solidFill>
                  <a:srgbClr val="1C4587"/>
                </a:solidFill>
                <a:latin typeface="Times New Roman"/>
                <a:ea typeface="Times New Roman"/>
                <a:cs typeface="Times New Roman"/>
                <a:sym typeface="Times New Roman"/>
              </a:rPr>
              <a:t>Olist</a:t>
            </a:r>
            <a:r>
              <a:rPr lang="en" sz="1700" dirty="0">
                <a:solidFill>
                  <a:srgbClr val="1C4587"/>
                </a:solidFill>
                <a:latin typeface="Times New Roman"/>
                <a:ea typeface="Times New Roman"/>
                <a:cs typeface="Times New Roman"/>
                <a:sym typeface="Times New Roman"/>
              </a:rPr>
              <a:t> can better serve their customers and help businesses to increase their e-commerce platform  presence to reach out to the larger customer base as well as heighten their market share through data driven approach</a:t>
            </a:r>
            <a:endParaRPr sz="1700" dirty="0">
              <a:solidFill>
                <a:srgbClr val="1C4587"/>
              </a:solidFill>
              <a:latin typeface="Times New Roman"/>
              <a:ea typeface="Times New Roman"/>
              <a:cs typeface="Times New Roman"/>
              <a:sym typeface="Times New Roman"/>
            </a:endParaRPr>
          </a:p>
          <a:p>
            <a:pPr marL="0" lvl="0" indent="0" algn="l" rtl="0">
              <a:spcBef>
                <a:spcPts val="1200"/>
              </a:spcBef>
              <a:spcAft>
                <a:spcPts val="0"/>
              </a:spcAft>
              <a:buNone/>
            </a:pPr>
            <a:r>
              <a:rPr lang="en" sz="2000" b="1" dirty="0">
                <a:solidFill>
                  <a:srgbClr val="1C4587"/>
                </a:solidFill>
                <a:latin typeface="Times New Roman"/>
                <a:ea typeface="Times New Roman"/>
                <a:cs typeface="Times New Roman"/>
                <a:sym typeface="Times New Roman"/>
              </a:rPr>
              <a:t>Solution: </a:t>
            </a:r>
            <a:endParaRPr sz="2000" b="1" dirty="0">
              <a:solidFill>
                <a:srgbClr val="1C4587"/>
              </a:solidFill>
              <a:latin typeface="Times New Roman"/>
              <a:ea typeface="Times New Roman"/>
              <a:cs typeface="Times New Roman"/>
              <a:sym typeface="Times New Roman"/>
            </a:endParaRPr>
          </a:p>
          <a:p>
            <a:pPr marL="457200" lvl="0" indent="-336550" algn="just" rtl="0">
              <a:lnSpc>
                <a:spcPct val="115000"/>
              </a:lnSpc>
              <a:spcBef>
                <a:spcPts val="0"/>
              </a:spcBef>
              <a:spcAft>
                <a:spcPts val="0"/>
              </a:spcAft>
              <a:buClr>
                <a:srgbClr val="1C4587"/>
              </a:buClr>
              <a:buSzPts val="1700"/>
              <a:buFont typeface="Times New Roman"/>
              <a:buChar char="●"/>
            </a:pPr>
            <a:r>
              <a:rPr lang="en" sz="1700" dirty="0">
                <a:solidFill>
                  <a:srgbClr val="1C4587"/>
                </a:solidFill>
                <a:latin typeface="Times New Roman"/>
                <a:ea typeface="Times New Roman"/>
                <a:cs typeface="Times New Roman"/>
                <a:sym typeface="Times New Roman"/>
              </a:rPr>
              <a:t>Collect customer data from various sources to understand customers purchasing behavior. </a:t>
            </a:r>
            <a:endParaRPr sz="1700" dirty="0">
              <a:solidFill>
                <a:srgbClr val="1C4587"/>
              </a:solidFill>
              <a:latin typeface="Times New Roman"/>
              <a:ea typeface="Times New Roman"/>
              <a:cs typeface="Times New Roman"/>
              <a:sym typeface="Times New Roman"/>
            </a:endParaRPr>
          </a:p>
          <a:p>
            <a:pPr marL="457200" lvl="0" indent="-336550" algn="just" rtl="0">
              <a:lnSpc>
                <a:spcPct val="115000"/>
              </a:lnSpc>
              <a:spcBef>
                <a:spcPts val="0"/>
              </a:spcBef>
              <a:spcAft>
                <a:spcPts val="0"/>
              </a:spcAft>
              <a:buClr>
                <a:srgbClr val="1C4587"/>
              </a:buClr>
              <a:buSzPts val="1700"/>
              <a:buFont typeface="Times New Roman"/>
              <a:buChar char="●"/>
            </a:pPr>
            <a:r>
              <a:rPr lang="en" sz="1700" dirty="0">
                <a:solidFill>
                  <a:srgbClr val="1C4587"/>
                </a:solidFill>
                <a:latin typeface="Times New Roman"/>
                <a:ea typeface="Times New Roman"/>
                <a:cs typeface="Times New Roman"/>
                <a:sym typeface="Times New Roman"/>
              </a:rPr>
              <a:t>Build AI model to predict customers purchasing pattern and to understand their needs and desires  which will leads to serve them better, maintain current customer base, upsell to current customer base, increase market penetration, and create brand addiction. </a:t>
            </a:r>
            <a:endParaRPr sz="1700" dirty="0">
              <a:solidFill>
                <a:srgbClr val="1C4587"/>
              </a:solidFill>
              <a:latin typeface="Times New Roman"/>
              <a:ea typeface="Times New Roman"/>
              <a:cs typeface="Times New Roman"/>
              <a:sym typeface="Times New Roman"/>
            </a:endParaRPr>
          </a:p>
          <a:p>
            <a:pPr marL="457200" lvl="0" indent="-336550" algn="just" rtl="0">
              <a:lnSpc>
                <a:spcPct val="115000"/>
              </a:lnSpc>
              <a:spcBef>
                <a:spcPts val="0"/>
              </a:spcBef>
              <a:spcAft>
                <a:spcPts val="0"/>
              </a:spcAft>
              <a:buClr>
                <a:srgbClr val="1C4587"/>
              </a:buClr>
              <a:buSzPts val="1700"/>
              <a:buFont typeface="Times New Roman"/>
              <a:buChar char="●"/>
            </a:pPr>
            <a:r>
              <a:rPr lang="en" sz="1700" dirty="0">
                <a:solidFill>
                  <a:srgbClr val="1C4587"/>
                </a:solidFill>
                <a:latin typeface="Times New Roman"/>
                <a:ea typeface="Times New Roman"/>
                <a:cs typeface="Times New Roman"/>
                <a:sym typeface="Times New Roman"/>
              </a:rPr>
              <a:t>Based on customer purchasing pattern and behavior we will provide tailor solutions to the businesses to heighten their online marketplace presence to reach out to the larger customer base and drive business growth. </a:t>
            </a:r>
            <a:endParaRPr sz="1700" dirty="0">
              <a:solidFill>
                <a:srgbClr val="1C4587"/>
              </a:solidFill>
              <a:latin typeface="Times New Roman"/>
              <a:ea typeface="Times New Roman"/>
              <a:cs typeface="Times New Roman"/>
              <a:sym typeface="Times New Roman"/>
            </a:endParaRPr>
          </a:p>
        </p:txBody>
      </p:sp>
      <p:pic>
        <p:nvPicPr>
          <p:cNvPr id="84" name="Google Shape;84;p16"/>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85" name="Google Shape;85;p16"/>
          <p:cNvPicPr preferRelativeResize="0"/>
          <p:nvPr/>
        </p:nvPicPr>
        <p:blipFill rotWithShape="1">
          <a:blip r:embed="rId4">
            <a:alphaModFix/>
          </a:blip>
          <a:srcRect l="4642" t="32166" r="3799" b="31059"/>
          <a:stretch/>
        </p:blipFill>
        <p:spPr>
          <a:xfrm>
            <a:off x="156075" y="4643750"/>
            <a:ext cx="1023745" cy="4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l="6195" r="7276" b="10801"/>
          <a:stretch/>
        </p:blipFill>
        <p:spPr>
          <a:xfrm>
            <a:off x="3658563" y="254475"/>
            <a:ext cx="2074000" cy="1587200"/>
          </a:xfrm>
          <a:prstGeom prst="rect">
            <a:avLst/>
          </a:prstGeom>
          <a:noFill/>
          <a:ln>
            <a:noFill/>
          </a:ln>
        </p:spPr>
      </p:pic>
      <p:pic>
        <p:nvPicPr>
          <p:cNvPr id="91" name="Google Shape;91;p17"/>
          <p:cNvPicPr preferRelativeResize="0"/>
          <p:nvPr/>
        </p:nvPicPr>
        <p:blipFill rotWithShape="1">
          <a:blip r:embed="rId4">
            <a:alphaModFix/>
          </a:blip>
          <a:srcRect l="6962" t="12056" r="6979" b="13288"/>
          <a:stretch/>
        </p:blipFill>
        <p:spPr>
          <a:xfrm>
            <a:off x="1357000" y="2054750"/>
            <a:ext cx="1999850" cy="1587200"/>
          </a:xfrm>
          <a:prstGeom prst="rect">
            <a:avLst/>
          </a:prstGeom>
          <a:noFill/>
          <a:ln>
            <a:noFill/>
          </a:ln>
        </p:spPr>
      </p:pic>
      <p:pic>
        <p:nvPicPr>
          <p:cNvPr id="92" name="Google Shape;92;p17"/>
          <p:cNvPicPr preferRelativeResize="0"/>
          <p:nvPr/>
        </p:nvPicPr>
        <p:blipFill rotWithShape="1">
          <a:blip r:embed="rId5">
            <a:alphaModFix/>
          </a:blip>
          <a:srcRect l="16060" t="15388" r="14262" b="10985"/>
          <a:stretch/>
        </p:blipFill>
        <p:spPr>
          <a:xfrm>
            <a:off x="3658575" y="1974463"/>
            <a:ext cx="2073975" cy="1858275"/>
          </a:xfrm>
          <a:prstGeom prst="rect">
            <a:avLst/>
          </a:prstGeom>
          <a:noFill/>
          <a:ln>
            <a:noFill/>
          </a:ln>
        </p:spPr>
      </p:pic>
      <p:pic>
        <p:nvPicPr>
          <p:cNvPr id="93" name="Google Shape;93;p17"/>
          <p:cNvPicPr preferRelativeResize="0"/>
          <p:nvPr/>
        </p:nvPicPr>
        <p:blipFill rotWithShape="1">
          <a:blip r:embed="rId6">
            <a:alphaModFix/>
          </a:blip>
          <a:srcRect t="12287" b="39600"/>
          <a:stretch/>
        </p:blipFill>
        <p:spPr>
          <a:xfrm>
            <a:off x="3658575" y="3965525"/>
            <a:ext cx="2073975" cy="962350"/>
          </a:xfrm>
          <a:prstGeom prst="rect">
            <a:avLst/>
          </a:prstGeom>
          <a:noFill/>
          <a:ln>
            <a:noFill/>
          </a:ln>
        </p:spPr>
      </p:pic>
      <p:pic>
        <p:nvPicPr>
          <p:cNvPr id="94" name="Google Shape;94;p17"/>
          <p:cNvPicPr preferRelativeResize="0"/>
          <p:nvPr/>
        </p:nvPicPr>
        <p:blipFill rotWithShape="1">
          <a:blip r:embed="rId7">
            <a:alphaModFix/>
          </a:blip>
          <a:srcRect t="5760" r="6620" b="5760"/>
          <a:stretch/>
        </p:blipFill>
        <p:spPr>
          <a:xfrm>
            <a:off x="6034275" y="1974475"/>
            <a:ext cx="2073975" cy="1858250"/>
          </a:xfrm>
          <a:prstGeom prst="rect">
            <a:avLst/>
          </a:prstGeom>
          <a:noFill/>
          <a:ln>
            <a:noFill/>
          </a:ln>
        </p:spPr>
      </p:pic>
      <p:sp>
        <p:nvSpPr>
          <p:cNvPr id="95" name="Google Shape;95;p17"/>
          <p:cNvSpPr txBox="1"/>
          <p:nvPr/>
        </p:nvSpPr>
        <p:spPr>
          <a:xfrm>
            <a:off x="266275" y="254475"/>
            <a:ext cx="3168300" cy="156963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dirty="0">
                <a:solidFill>
                  <a:srgbClr val="1C4587"/>
                </a:solidFill>
                <a:latin typeface="Times New Roman"/>
                <a:ea typeface="Times New Roman"/>
                <a:cs typeface="Times New Roman"/>
                <a:sym typeface="Times New Roman"/>
              </a:rPr>
              <a:t>Porter’s Five Competitive Forces model:</a:t>
            </a:r>
          </a:p>
          <a:p>
            <a:pPr marL="0" lvl="0" indent="0" algn="l" rtl="0">
              <a:spcBef>
                <a:spcPts val="0"/>
              </a:spcBef>
              <a:spcAft>
                <a:spcPts val="0"/>
              </a:spcAft>
              <a:buNone/>
            </a:pPr>
            <a:endParaRPr sz="1500" b="1" dirty="0">
              <a:solidFill>
                <a:srgbClr val="1C4587"/>
              </a:solidFill>
              <a:latin typeface="Times New Roman"/>
              <a:ea typeface="Times New Roman"/>
              <a:cs typeface="Times New Roman"/>
              <a:sym typeface="Times New Roman"/>
            </a:endParaRPr>
          </a:p>
          <a:p>
            <a:pPr marL="0" lvl="0" indent="0" algn="l" rtl="0">
              <a:spcBef>
                <a:spcPts val="0"/>
              </a:spcBef>
              <a:spcAft>
                <a:spcPts val="0"/>
              </a:spcAft>
              <a:buNone/>
            </a:pPr>
            <a:r>
              <a:rPr lang="en" sz="1500" dirty="0">
                <a:solidFill>
                  <a:srgbClr val="1C4587"/>
                </a:solidFill>
                <a:latin typeface="Times New Roman"/>
                <a:ea typeface="Times New Roman"/>
                <a:cs typeface="Times New Roman"/>
                <a:sym typeface="Times New Roman"/>
              </a:rPr>
              <a:t>The figure exhibits how the five competitive forces apply to </a:t>
            </a:r>
            <a:r>
              <a:rPr lang="en" sz="1500" dirty="0" err="1">
                <a:solidFill>
                  <a:srgbClr val="1C4587"/>
                </a:solidFill>
                <a:latin typeface="Times New Roman"/>
                <a:ea typeface="Times New Roman"/>
                <a:cs typeface="Times New Roman"/>
                <a:sym typeface="Times New Roman"/>
              </a:rPr>
              <a:t>Olist</a:t>
            </a:r>
            <a:r>
              <a:rPr lang="en" sz="1500" dirty="0">
                <a:solidFill>
                  <a:srgbClr val="1C4587"/>
                </a:solidFill>
                <a:latin typeface="Times New Roman"/>
                <a:ea typeface="Times New Roman"/>
                <a:cs typeface="Times New Roman"/>
                <a:sym typeface="Times New Roman"/>
              </a:rPr>
              <a:t> and the E-Commerce industry</a:t>
            </a:r>
            <a:endParaRPr sz="1500" dirty="0">
              <a:solidFill>
                <a:srgbClr val="1C4587"/>
              </a:solidFill>
              <a:latin typeface="Times New Roman"/>
              <a:ea typeface="Times New Roman"/>
              <a:cs typeface="Times New Roman"/>
              <a:sym typeface="Times New Roman"/>
            </a:endParaRPr>
          </a:p>
        </p:txBody>
      </p:sp>
      <p:pic>
        <p:nvPicPr>
          <p:cNvPr id="96" name="Google Shape;96;p17"/>
          <p:cNvPicPr preferRelativeResize="0"/>
          <p:nvPr/>
        </p:nvPicPr>
        <p:blipFill>
          <a:blip r:embed="rId8">
            <a:alphaModFix/>
          </a:blip>
          <a:stretch>
            <a:fillRect/>
          </a:stretch>
        </p:blipFill>
        <p:spPr>
          <a:xfrm>
            <a:off x="7763550" y="4530400"/>
            <a:ext cx="1262450" cy="513550"/>
          </a:xfrm>
          <a:prstGeom prst="rect">
            <a:avLst/>
          </a:prstGeom>
          <a:noFill/>
          <a:ln>
            <a:noFill/>
          </a:ln>
        </p:spPr>
      </p:pic>
      <p:pic>
        <p:nvPicPr>
          <p:cNvPr id="97" name="Google Shape;97;p17"/>
          <p:cNvPicPr preferRelativeResize="0"/>
          <p:nvPr/>
        </p:nvPicPr>
        <p:blipFill rotWithShape="1">
          <a:blip r:embed="rId9">
            <a:alphaModFix/>
          </a:blip>
          <a:srcRect l="4642" t="32166" r="3799" b="31059"/>
          <a:stretch/>
        </p:blipFill>
        <p:spPr>
          <a:xfrm>
            <a:off x="106300" y="4643750"/>
            <a:ext cx="1023745" cy="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279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     Olist’s Competitive Stance </a:t>
            </a:r>
            <a:endParaRPr b="1">
              <a:solidFill>
                <a:srgbClr val="1C4587"/>
              </a:solidFill>
              <a:latin typeface="Times New Roman"/>
              <a:ea typeface="Times New Roman"/>
              <a:cs typeface="Times New Roman"/>
              <a:sym typeface="Times New Roman"/>
            </a:endParaRPr>
          </a:p>
        </p:txBody>
      </p:sp>
      <p:sp>
        <p:nvSpPr>
          <p:cNvPr id="103" name="Google Shape;103;p18"/>
          <p:cNvSpPr/>
          <p:nvPr/>
        </p:nvSpPr>
        <p:spPr>
          <a:xfrm>
            <a:off x="4387425" y="1112775"/>
            <a:ext cx="210000" cy="249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8"/>
          <p:cNvSpPr/>
          <p:nvPr/>
        </p:nvSpPr>
        <p:spPr>
          <a:xfrm>
            <a:off x="2558625" y="1112775"/>
            <a:ext cx="210000" cy="1731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8"/>
          <p:cNvSpPr/>
          <p:nvPr/>
        </p:nvSpPr>
        <p:spPr>
          <a:xfrm>
            <a:off x="3703175" y="1285875"/>
            <a:ext cx="210000" cy="249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8"/>
          <p:cNvSpPr/>
          <p:nvPr/>
        </p:nvSpPr>
        <p:spPr>
          <a:xfrm>
            <a:off x="5570775" y="1285875"/>
            <a:ext cx="210000" cy="249300"/>
          </a:xfrm>
          <a:prstGeom prst="ellips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8"/>
          <p:cNvSpPr txBox="1"/>
          <p:nvPr/>
        </p:nvSpPr>
        <p:spPr>
          <a:xfrm>
            <a:off x="822225" y="1546850"/>
            <a:ext cx="7888500" cy="1231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solidFill>
                  <a:srgbClr val="1C4587"/>
                </a:solidFill>
                <a:highlight>
                  <a:srgbClr val="FFFFFF"/>
                </a:highlight>
                <a:latin typeface="Times New Roman"/>
                <a:ea typeface="Times New Roman"/>
                <a:cs typeface="Times New Roman"/>
                <a:sym typeface="Times New Roman"/>
              </a:rPr>
              <a:t>Due to the intense competition in the industry, and the high level  threat of competitors and substitutes, </a:t>
            </a:r>
            <a:r>
              <a:rPr lang="en" sz="1800" dirty="0" err="1">
                <a:solidFill>
                  <a:srgbClr val="1C4587"/>
                </a:solidFill>
                <a:highlight>
                  <a:srgbClr val="FFFFFF"/>
                </a:highlight>
                <a:latin typeface="Times New Roman"/>
                <a:ea typeface="Times New Roman"/>
                <a:cs typeface="Times New Roman"/>
                <a:sym typeface="Times New Roman"/>
              </a:rPr>
              <a:t>Olist</a:t>
            </a:r>
            <a:r>
              <a:rPr lang="en" sz="1800" dirty="0">
                <a:solidFill>
                  <a:srgbClr val="1C4587"/>
                </a:solidFill>
                <a:highlight>
                  <a:srgbClr val="FFFFFF"/>
                </a:highlight>
                <a:latin typeface="Times New Roman"/>
                <a:ea typeface="Times New Roman"/>
                <a:cs typeface="Times New Roman"/>
                <a:sym typeface="Times New Roman"/>
              </a:rPr>
              <a:t> must prioritize strategies to ensure long - term competence and success.   </a:t>
            </a:r>
            <a:endParaRPr sz="1800" dirty="0">
              <a:solidFill>
                <a:srgbClr val="1C4587"/>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108" name="Google Shape;108;p18"/>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109" name="Google Shape;109;p18"/>
          <p:cNvPicPr preferRelativeResize="0"/>
          <p:nvPr/>
        </p:nvPicPr>
        <p:blipFill rotWithShape="1">
          <a:blip r:embed="rId4">
            <a:alphaModFix/>
          </a:blip>
          <a:srcRect l="4642" t="32166" r="3799" b="31059"/>
          <a:stretch/>
        </p:blipFill>
        <p:spPr>
          <a:xfrm>
            <a:off x="89725" y="4643750"/>
            <a:ext cx="1023745" cy="4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9"/>
          <p:cNvSpPr txBox="1">
            <a:spLocks noGrp="1"/>
          </p:cNvSpPr>
          <p:nvPr>
            <p:ph type="title"/>
          </p:nvPr>
        </p:nvSpPr>
        <p:spPr>
          <a:xfrm>
            <a:off x="494200" y="2957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solidFill>
                  <a:srgbClr val="1C4587"/>
                </a:solidFill>
                <a:latin typeface="Times New Roman"/>
                <a:ea typeface="Times New Roman"/>
                <a:cs typeface="Times New Roman"/>
                <a:sym typeface="Times New Roman"/>
              </a:rPr>
              <a:t>Competitors </a:t>
            </a:r>
            <a:endParaRPr b="1">
              <a:solidFill>
                <a:srgbClr val="1C4587"/>
              </a:solidFill>
              <a:latin typeface="Times New Roman"/>
              <a:ea typeface="Times New Roman"/>
              <a:cs typeface="Times New Roman"/>
              <a:sym typeface="Times New Roman"/>
            </a:endParaRPr>
          </a:p>
        </p:txBody>
      </p:sp>
      <p:pic>
        <p:nvPicPr>
          <p:cNvPr id="115" name="Google Shape;115;p19"/>
          <p:cNvPicPr preferRelativeResize="0"/>
          <p:nvPr/>
        </p:nvPicPr>
        <p:blipFill>
          <a:blip r:embed="rId3">
            <a:alphaModFix/>
          </a:blip>
          <a:stretch>
            <a:fillRect/>
          </a:stretch>
        </p:blipFill>
        <p:spPr>
          <a:xfrm>
            <a:off x="152400" y="1170125"/>
            <a:ext cx="2457450" cy="2943225"/>
          </a:xfrm>
          <a:prstGeom prst="rect">
            <a:avLst/>
          </a:prstGeom>
          <a:noFill/>
          <a:ln>
            <a:noFill/>
          </a:ln>
        </p:spPr>
      </p:pic>
      <p:pic>
        <p:nvPicPr>
          <p:cNvPr id="116" name="Google Shape;116;p19"/>
          <p:cNvPicPr preferRelativeResize="0"/>
          <p:nvPr/>
        </p:nvPicPr>
        <p:blipFill>
          <a:blip r:embed="rId4">
            <a:alphaModFix/>
          </a:blip>
          <a:stretch>
            <a:fillRect/>
          </a:stretch>
        </p:blipFill>
        <p:spPr>
          <a:xfrm>
            <a:off x="3193650" y="1241574"/>
            <a:ext cx="2352675" cy="2900375"/>
          </a:xfrm>
          <a:prstGeom prst="rect">
            <a:avLst/>
          </a:prstGeom>
          <a:noFill/>
          <a:ln>
            <a:noFill/>
          </a:ln>
        </p:spPr>
      </p:pic>
      <p:pic>
        <p:nvPicPr>
          <p:cNvPr id="117" name="Google Shape;117;p19"/>
          <p:cNvPicPr preferRelativeResize="0"/>
          <p:nvPr/>
        </p:nvPicPr>
        <p:blipFill>
          <a:blip r:embed="rId5">
            <a:alphaModFix/>
          </a:blip>
          <a:stretch>
            <a:fillRect/>
          </a:stretch>
        </p:blipFill>
        <p:spPr>
          <a:xfrm>
            <a:off x="5964200" y="1141550"/>
            <a:ext cx="2200275" cy="2900375"/>
          </a:xfrm>
          <a:prstGeom prst="rect">
            <a:avLst/>
          </a:prstGeom>
          <a:noFill/>
          <a:ln>
            <a:noFill/>
          </a:ln>
        </p:spPr>
      </p:pic>
      <p:pic>
        <p:nvPicPr>
          <p:cNvPr id="118" name="Google Shape;118;p19"/>
          <p:cNvPicPr preferRelativeResize="0"/>
          <p:nvPr/>
        </p:nvPicPr>
        <p:blipFill>
          <a:blip r:embed="rId6">
            <a:alphaModFix/>
          </a:blip>
          <a:stretch>
            <a:fillRect/>
          </a:stretch>
        </p:blipFill>
        <p:spPr>
          <a:xfrm>
            <a:off x="7763550" y="4530400"/>
            <a:ext cx="1262450" cy="513550"/>
          </a:xfrm>
          <a:prstGeom prst="rect">
            <a:avLst/>
          </a:prstGeom>
          <a:noFill/>
          <a:ln>
            <a:noFill/>
          </a:ln>
        </p:spPr>
      </p:pic>
      <p:pic>
        <p:nvPicPr>
          <p:cNvPr id="119" name="Google Shape;119;p19"/>
          <p:cNvPicPr preferRelativeResize="0"/>
          <p:nvPr/>
        </p:nvPicPr>
        <p:blipFill rotWithShape="1">
          <a:blip r:embed="rId7">
            <a:alphaModFix/>
          </a:blip>
          <a:srcRect l="4642" t="32166" r="3799" b="31059"/>
          <a:stretch/>
        </p:blipFill>
        <p:spPr>
          <a:xfrm>
            <a:off x="152400" y="4643750"/>
            <a:ext cx="1023745" cy="4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0"/>
          <p:cNvSpPr txBox="1">
            <a:spLocks noGrp="1"/>
          </p:cNvSpPr>
          <p:nvPr>
            <p:ph type="title"/>
          </p:nvPr>
        </p:nvSpPr>
        <p:spPr>
          <a:xfrm>
            <a:off x="311700" y="94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solidFill>
                  <a:srgbClr val="1C4587"/>
                </a:solidFill>
                <a:latin typeface="Times New Roman"/>
                <a:ea typeface="Times New Roman"/>
                <a:cs typeface="Times New Roman"/>
                <a:sym typeface="Times New Roman"/>
              </a:rPr>
              <a:t>   Balanced Scorecard </a:t>
            </a:r>
            <a:endParaRPr sz="2820" b="1">
              <a:solidFill>
                <a:srgbClr val="1C4587"/>
              </a:solidFill>
              <a:latin typeface="Times New Roman"/>
              <a:ea typeface="Times New Roman"/>
              <a:cs typeface="Times New Roman"/>
              <a:sym typeface="Times New Roman"/>
            </a:endParaRPr>
          </a:p>
        </p:txBody>
      </p:sp>
      <p:pic>
        <p:nvPicPr>
          <p:cNvPr id="125" name="Google Shape;125;p20"/>
          <p:cNvPicPr preferRelativeResize="0"/>
          <p:nvPr/>
        </p:nvPicPr>
        <p:blipFill>
          <a:blip r:embed="rId3">
            <a:alphaModFix/>
          </a:blip>
          <a:stretch>
            <a:fillRect/>
          </a:stretch>
        </p:blipFill>
        <p:spPr>
          <a:xfrm>
            <a:off x="1376425" y="833100"/>
            <a:ext cx="6242226" cy="4173800"/>
          </a:xfrm>
          <a:prstGeom prst="rect">
            <a:avLst/>
          </a:prstGeom>
          <a:noFill/>
          <a:ln>
            <a:noFill/>
          </a:ln>
        </p:spPr>
      </p:pic>
      <p:pic>
        <p:nvPicPr>
          <p:cNvPr id="126" name="Google Shape;126;p20"/>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127" name="Google Shape;127;p20"/>
          <p:cNvPicPr preferRelativeResize="0"/>
          <p:nvPr/>
        </p:nvPicPr>
        <p:blipFill rotWithShape="1">
          <a:blip r:embed="rId5">
            <a:alphaModFix/>
          </a:blip>
          <a:srcRect l="4642" t="32166" r="3799" b="31059"/>
          <a:stretch/>
        </p:blipFill>
        <p:spPr>
          <a:xfrm>
            <a:off x="122900" y="4643750"/>
            <a:ext cx="1023745" cy="4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11700" y="1787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820" b="1">
                <a:solidFill>
                  <a:srgbClr val="1C4587"/>
                </a:solidFill>
                <a:latin typeface="Times New Roman"/>
                <a:ea typeface="Times New Roman"/>
                <a:cs typeface="Times New Roman"/>
                <a:sym typeface="Times New Roman"/>
              </a:rPr>
              <a:t>    Business Model Canvas</a:t>
            </a:r>
            <a:endParaRPr sz="2820" b="1">
              <a:solidFill>
                <a:srgbClr val="1C4587"/>
              </a:solidFill>
              <a:latin typeface="Times New Roman"/>
              <a:ea typeface="Times New Roman"/>
              <a:cs typeface="Times New Roman"/>
              <a:sym typeface="Times New Roman"/>
            </a:endParaRPr>
          </a:p>
        </p:txBody>
      </p:sp>
      <p:pic>
        <p:nvPicPr>
          <p:cNvPr id="133" name="Google Shape;133;p21"/>
          <p:cNvPicPr preferRelativeResize="0"/>
          <p:nvPr/>
        </p:nvPicPr>
        <p:blipFill>
          <a:blip r:embed="rId3">
            <a:alphaModFix/>
          </a:blip>
          <a:stretch>
            <a:fillRect/>
          </a:stretch>
        </p:blipFill>
        <p:spPr>
          <a:xfrm>
            <a:off x="797100" y="917625"/>
            <a:ext cx="7205176" cy="3837049"/>
          </a:xfrm>
          <a:prstGeom prst="rect">
            <a:avLst/>
          </a:prstGeom>
          <a:noFill/>
          <a:ln>
            <a:noFill/>
          </a:ln>
        </p:spPr>
      </p:pic>
      <p:pic>
        <p:nvPicPr>
          <p:cNvPr id="134" name="Google Shape;134;p21"/>
          <p:cNvPicPr preferRelativeResize="0"/>
          <p:nvPr/>
        </p:nvPicPr>
        <p:blipFill>
          <a:blip r:embed="rId4">
            <a:alphaModFix/>
          </a:blip>
          <a:stretch>
            <a:fillRect/>
          </a:stretch>
        </p:blipFill>
        <p:spPr>
          <a:xfrm>
            <a:off x="8002275" y="4679050"/>
            <a:ext cx="1141725" cy="464450"/>
          </a:xfrm>
          <a:prstGeom prst="rect">
            <a:avLst/>
          </a:prstGeom>
          <a:noFill/>
          <a:ln>
            <a:noFill/>
          </a:ln>
        </p:spPr>
      </p:pic>
      <p:pic>
        <p:nvPicPr>
          <p:cNvPr id="135" name="Google Shape;135;p21"/>
          <p:cNvPicPr preferRelativeResize="0"/>
          <p:nvPr/>
        </p:nvPicPr>
        <p:blipFill rotWithShape="1">
          <a:blip r:embed="rId5">
            <a:alphaModFix/>
          </a:blip>
          <a:srcRect l="4642" t="32166" r="3799" b="31059"/>
          <a:stretch/>
        </p:blipFill>
        <p:spPr>
          <a:xfrm>
            <a:off x="82950" y="4711325"/>
            <a:ext cx="1022982" cy="3999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1015</Words>
  <Application>Microsoft Macintosh PowerPoint</Application>
  <PresentationFormat>On-screen Show (16:9)</PresentationFormat>
  <Paragraphs>110</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Lato</vt:lpstr>
      <vt:lpstr>Cousine</vt:lpstr>
      <vt:lpstr>Times New Roman</vt:lpstr>
      <vt:lpstr>Simple Light</vt:lpstr>
      <vt:lpstr>How Olist can be “Data-Driven” </vt:lpstr>
      <vt:lpstr>Our Team</vt:lpstr>
      <vt:lpstr>   Olist at a Glance </vt:lpstr>
      <vt:lpstr>PowerPoint Presentation</vt:lpstr>
      <vt:lpstr>PowerPoint Presentation</vt:lpstr>
      <vt:lpstr>     Olist’s Competitive Stance </vt:lpstr>
      <vt:lpstr>Competitors </vt:lpstr>
      <vt:lpstr>   Balanced Scorecard </vt:lpstr>
      <vt:lpstr>    Business Model Canvas</vt:lpstr>
      <vt:lpstr> Recommended OKRs </vt:lpstr>
      <vt:lpstr>   Team Chart  </vt:lpstr>
      <vt:lpstr>PowerPoint Presentation</vt:lpstr>
      <vt:lpstr>PowerPoint Presentation</vt:lpstr>
      <vt:lpstr>PowerPoint Presentation</vt:lpstr>
      <vt:lpstr>PowerPoint Presentation</vt:lpstr>
      <vt:lpstr>AI Use Case</vt:lpstr>
      <vt:lpstr>   Dimensional Model</vt:lpstr>
      <vt:lpstr>    Dimensional Model …. CONT</vt:lpstr>
      <vt:lpstr>     Dimensional Model …. CONT</vt:lpstr>
      <vt:lpstr>Governance Model</vt:lpstr>
      <vt:lpstr>Governance Model …. CONT</vt:lpstr>
      <vt:lpstr>Visualization in Tableau </vt:lpstr>
      <vt:lpstr>PowerPoint Presentation</vt:lpstr>
      <vt:lpstr>PowerPoint Presentation</vt:lpstr>
      <vt:lpstr>PowerPoint Presentation</vt:lpstr>
      <vt:lpstr>       Challenges </vt:lpstr>
      <vt:lpstr>      Lesson Learned and Improvement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Olist can be “Data-Driven” </dc:title>
  <cp:lastModifiedBy>Muhammad Bilal Jamil [student]</cp:lastModifiedBy>
  <cp:revision>4</cp:revision>
  <dcterms:modified xsi:type="dcterms:W3CDTF">2021-12-24T01:02:30Z</dcterms:modified>
</cp:coreProperties>
</file>